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42"/>
  </p:notesMasterIdLst>
  <p:sldIdLst>
    <p:sldId id="330" r:id="rId3"/>
    <p:sldId id="257" r:id="rId4"/>
    <p:sldId id="258" r:id="rId5"/>
    <p:sldId id="402" r:id="rId6"/>
    <p:sldId id="260" r:id="rId7"/>
    <p:sldId id="261" r:id="rId8"/>
    <p:sldId id="262" r:id="rId9"/>
    <p:sldId id="263" r:id="rId10"/>
    <p:sldId id="401" r:id="rId11"/>
    <p:sldId id="377" r:id="rId12"/>
    <p:sldId id="265" r:id="rId13"/>
    <p:sldId id="266" r:id="rId14"/>
    <p:sldId id="378" r:id="rId15"/>
    <p:sldId id="268" r:id="rId16"/>
    <p:sldId id="270" r:id="rId17"/>
    <p:sldId id="379" r:id="rId18"/>
    <p:sldId id="380" r:id="rId19"/>
    <p:sldId id="381" r:id="rId20"/>
    <p:sldId id="382" r:id="rId21"/>
    <p:sldId id="383" r:id="rId22"/>
    <p:sldId id="269" r:id="rId23"/>
    <p:sldId id="386" r:id="rId24"/>
    <p:sldId id="387" r:id="rId25"/>
    <p:sldId id="388" r:id="rId26"/>
    <p:sldId id="398" r:id="rId27"/>
    <p:sldId id="390" r:id="rId28"/>
    <p:sldId id="391" r:id="rId29"/>
    <p:sldId id="392" r:id="rId30"/>
    <p:sldId id="393" r:id="rId31"/>
    <p:sldId id="394" r:id="rId32"/>
    <p:sldId id="395" r:id="rId33"/>
    <p:sldId id="396" r:id="rId34"/>
    <p:sldId id="397" r:id="rId35"/>
    <p:sldId id="271" r:id="rId36"/>
    <p:sldId id="399" r:id="rId37"/>
    <p:sldId id="400" r:id="rId38"/>
    <p:sldId id="272" r:id="rId39"/>
    <p:sldId id="328" r:id="rId40"/>
    <p:sldId id="329"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Franklin Gothic Book" panose="020B0503020102020204" pitchFamily="34" charset="0"/>
      <p:regular r:id="rId47"/>
      <p:italic r:id="rId48"/>
    </p:embeddedFont>
    <p:embeddedFont>
      <p:font typeface="Helvetica Neue" panose="02000503000000020004" pitchFamily="2" charset="0"/>
      <p:regular r:id="rId49"/>
      <p:bold r:id="rId50"/>
      <p:italic r:id="rId51"/>
      <p:boldItalic r:id="rId52"/>
    </p:embeddedFont>
    <p:embeddedFont>
      <p:font typeface="Libre Franklin" pitchFamily="2" charset="77"/>
      <p:regular r:id="rId53"/>
      <p:bold r:id="rId54"/>
      <p:italic r:id="rId55"/>
      <p:boldItalic r:id="rId56"/>
    </p:embeddedFont>
    <p:embeddedFont>
      <p:font typeface="Public Sans" pitchFamily="2" charset="77"/>
      <p:regular r:id="rId57"/>
      <p:bold r:id="rId58"/>
      <p:italic r:id="rId59"/>
      <p:boldItalic r:id="rId60"/>
    </p:embeddedFont>
    <p:embeddedFont>
      <p:font typeface="Public Sans Light" pitchFamily="2" charset="77"/>
      <p:regular r:id="rId61"/>
      <p:italic r:id="rId62"/>
    </p:embeddedFont>
    <p:embeddedFont>
      <p:font typeface="Public Sans Thin" pitchFamily="2" charset="77"/>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7" roundtripDataSignature="AMtx7mhyBx7hKT3jCTSxbEAYregr5Isga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E2E"/>
    <a:srgbClr val="967EFB"/>
    <a:srgbClr val="04CF85"/>
    <a:srgbClr val="EF5E25"/>
    <a:srgbClr val="936F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8856"/>
    <p:restoredTop sz="78895"/>
  </p:normalViewPr>
  <p:slideViewPr>
    <p:cSldViewPr snapToGrid="0">
      <p:cViewPr varScale="1">
        <p:scale>
          <a:sx n="127" d="100"/>
          <a:sy n="127" d="100"/>
        </p:scale>
        <p:origin x="1592" y="176"/>
      </p:cViewPr>
      <p:guideLst>
        <p:guide orient="horz" pos="1620"/>
        <p:guide pos="2880"/>
      </p:guideLst>
    </p:cSldViewPr>
  </p:slideViewPr>
  <p:outlineViewPr>
    <p:cViewPr>
      <p:scale>
        <a:sx n="33" d="100"/>
        <a:sy n="33" d="100"/>
      </p:scale>
      <p:origin x="0" y="-18240"/>
    </p:cViewPr>
  </p:outlineViewPr>
  <p:notesTextViewPr>
    <p:cViewPr>
      <p:scale>
        <a:sx n="1" d="1"/>
        <a:sy n="1" d="1"/>
      </p:scale>
      <p:origin x="0" y="0"/>
    </p:cViewPr>
  </p:notesTextViewPr>
  <p:sorterViewPr>
    <p:cViewPr>
      <p:scale>
        <a:sx n="1" d="1"/>
        <a:sy n="1" d="1"/>
      </p:scale>
      <p:origin x="0" y="-8440"/>
    </p:cViewPr>
  </p:sorterViewPr>
  <p:notesViewPr>
    <p:cSldViewPr snapToGrid="0">
      <p:cViewPr varScale="1">
        <p:scale>
          <a:sx n="93" d="100"/>
          <a:sy n="93" d="100"/>
        </p:scale>
        <p:origin x="3784" y="2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9.fntdata"/><Relationship Id="rId98"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97"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100" b="0" i="0" u="none" strike="noStrike" cap="none" dirty="0">
                <a:solidFill>
                  <a:srgbClr val="000000"/>
                </a:solidFill>
                <a:effectLst/>
                <a:latin typeface="Arial"/>
                <a:ea typeface="Arial"/>
                <a:cs typeface="Arial"/>
                <a:sym typeface="Arial"/>
              </a:rPr>
              <a:t>Hi there and welcome to the US Web Design System monthly call…</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...May 2021. And, for May, the USWDS logo has a late-spring palette of green, blue, gold, pink, and moss. [beat]  </a:t>
            </a:r>
            <a:endParaRPr sz="14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t>And finally, </a:t>
            </a:r>
            <a:r>
              <a:rPr lang="en-US" sz="1400" dirty="0" err="1"/>
              <a:t>va.gov</a:t>
            </a:r>
            <a:r>
              <a:rPr lang="en-US" sz="1400" dirty="0"/>
              <a:t>/accountability, the VA Office of Accountability and Whistleblower Protection. This page shows a minimal and professional field of blue below a VA header. The page reads "Office of Accountability and Whistleblower Protection".</a:t>
            </a:r>
          </a:p>
        </p:txBody>
      </p:sp>
    </p:spTree>
    <p:extLst>
      <p:ext uri="{BB962C8B-B14F-4D97-AF65-F5344CB8AC3E}">
        <p14:creationId xmlns:p14="http://schemas.microsoft.com/office/powerpoint/2010/main" val="1916312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Great work, everyone! Be sure to let us know when a new site launches, either with an email to </a:t>
            </a:r>
            <a:r>
              <a:rPr lang="en-US" sz="1400" dirty="0" err="1"/>
              <a:t>uswds@support.digitalgov.gov</a:t>
            </a:r>
            <a:r>
              <a:rPr lang="en-US" sz="1400" dirty="0"/>
              <a:t> or a note on the USWDS public Slack channel.</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So today is Global Accessibility Awareness Day, and to help us understand a bit more about what accessibility means and how to think about it in our own work, I've asked a few folks who work in accessibility every day to come and share their perspective. Over the last week, our team was able to sit down with them and we put together this short video. I'll show it to you now.</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[INTRO: Thanks for agreeing to speak with our community on global accessibility awareness day. I'd like to start by asking each of you to introduce yourself…]</a:t>
            </a:r>
          </a:p>
          <a:p>
            <a:pPr marL="0" lvl="0" indent="0" algn="l" rtl="0">
              <a:lnSpc>
                <a:spcPct val="100000"/>
              </a:lnSpc>
              <a:spcBef>
                <a:spcPts val="0"/>
              </a:spcBef>
              <a:spcAft>
                <a:spcPts val="0"/>
              </a:spcAft>
              <a:buSzPts val="1100"/>
              <a:buNone/>
            </a:pPr>
            <a:endParaRPr lang="en-US" sz="1400" dirty="0"/>
          </a:p>
          <a:p>
            <a:pPr marL="0" lvl="0" indent="0" algn="l" rtl="0">
              <a:lnSpc>
                <a:spcPct val="100000"/>
              </a:lnSpc>
              <a:spcBef>
                <a:spcPts val="0"/>
              </a:spcBef>
              <a:spcAft>
                <a:spcPts val="0"/>
              </a:spcAft>
              <a:buSzPts val="1100"/>
              <a:buNone/>
            </a:pPr>
            <a:r>
              <a:rPr lang="en-US" sz="1400" dirty="0"/>
              <a:t>[VIDEO]</a:t>
            </a:r>
          </a:p>
          <a:p>
            <a:pPr marL="0" lvl="0" indent="0" algn="l" rtl="0">
              <a:lnSpc>
                <a:spcPct val="100000"/>
              </a:lnSpc>
              <a:spcBef>
                <a:spcPts val="0"/>
              </a:spcBef>
              <a:spcAft>
                <a:spcPts val="0"/>
              </a:spcAft>
              <a:buSzPts val="1100"/>
              <a:buNone/>
            </a:pPr>
            <a:endParaRPr lang="en-US" sz="1400" dirty="0"/>
          </a:p>
          <a:p>
            <a:pPr marL="0" lvl="0" indent="0" algn="l" rtl="0">
              <a:lnSpc>
                <a:spcPct val="100000"/>
              </a:lnSpc>
              <a:spcBef>
                <a:spcPts val="0"/>
              </a:spcBef>
              <a:spcAft>
                <a:spcPts val="0"/>
              </a:spcAft>
              <a:buSzPts val="1100"/>
              <a:buNone/>
            </a:pPr>
            <a:r>
              <a:rPr lang="en-US" sz="1400" dirty="0"/>
              <a:t>[OUTRO: And I'd just like to add, for any folks interested in improving the accessibility of their products: thank you. It makes a difference. And thank you to John, Lisa, Randall, and Robert for making the time to talk with us.]</a:t>
            </a:r>
          </a:p>
          <a:p>
            <a:pPr marL="0" lvl="0" indent="0" algn="l" rtl="0">
              <a:lnSpc>
                <a:spcPct val="100000"/>
              </a:lnSpc>
              <a:spcBef>
                <a:spcPts val="0"/>
              </a:spcBef>
              <a:spcAft>
                <a:spcPts val="0"/>
              </a:spcAft>
              <a:buSzPts val="1100"/>
              <a:buNone/>
            </a:pPr>
            <a:endParaRPr lang="en-US" sz="1400" dirty="0"/>
          </a:p>
          <a:p>
            <a:pPr marL="0" lvl="0" indent="0" algn="l" rtl="0">
              <a:lnSpc>
                <a:spcPct val="100000"/>
              </a:lnSpc>
              <a:spcBef>
                <a:spcPts val="0"/>
              </a:spcBef>
              <a:spcAft>
                <a:spcPts val="0"/>
              </a:spcAft>
              <a:buSzPts val="1100"/>
              <a:buNone/>
            </a:pPr>
            <a:endParaRPr sz="1400" dirty="0"/>
          </a:p>
        </p:txBody>
      </p:sp>
    </p:spTree>
    <p:extLst>
      <p:ext uri="{BB962C8B-B14F-4D97-AF65-F5344CB8AC3E}">
        <p14:creationId xmlns:p14="http://schemas.microsoft.com/office/powerpoint/2010/main" val="32709961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Next: USWDS and accessibility, and how we help you create more inclusive federal websites. </a:t>
            </a:r>
            <a:endParaRPr sz="140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a:t>Those are all important reasons to use USWDS — and they may have contributed to why your team uses the design system. But today we’re going to look at a few of the core values USWDS delivers to government teams.</a:t>
            </a:r>
            <a:endParaRPr sz="1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To say "accessibility" is to refer to a deep and complex subject that might be summarized as "usability for all abilities" and, more specifically and pointedly,  as "usability for those not served by majority solutions". It requires that our services do not discriminate by ability nor by the specifics of necessary assistive technology. Building with accessibility in mind requires that we build not just for our own current abilities, nor exclusively for any simple majority (imagined or otherwise), but explicitly and intentionally for those who would be excluded by narrow majoritarian solutions.</a:t>
            </a:r>
            <a:endParaRPr sz="1400" dirty="0"/>
          </a:p>
        </p:txBody>
      </p:sp>
    </p:spTree>
    <p:extLst>
      <p:ext uri="{BB962C8B-B14F-4D97-AF65-F5344CB8AC3E}">
        <p14:creationId xmlns:p14="http://schemas.microsoft.com/office/powerpoint/2010/main" val="1590493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This — perhaps obviously — is critically important to people with permanent disabilities, but all of us will face temporary or situational disabilities throughout our lives. We will all get older, with aging's effects on hearing, vision, motor skills, and cognition. We may get injured. Or we may just have to use our phones in bright sunlight, with one hand, while tired, and with a child constantly asking us questions. Usability isn’t just for someone else. In other words, we may not use a wheelchair, but we may occasionally push a stroller. The reality of contextual ability is just part of the reason that accessibility concerns should be all of our concern — the electronic “curb cut” effect.</a:t>
            </a:r>
          </a:p>
          <a:p>
            <a:pPr marL="0" lvl="0" indent="0" algn="l" rtl="0">
              <a:lnSpc>
                <a:spcPct val="100000"/>
              </a:lnSpc>
              <a:spcBef>
                <a:spcPts val="0"/>
              </a:spcBef>
              <a:spcAft>
                <a:spcPts val="0"/>
              </a:spcAft>
              <a:buSzPts val="1100"/>
              <a:buNone/>
            </a:pPr>
            <a:endParaRPr lang="en-US" sz="1400" dirty="0"/>
          </a:p>
          <a:p>
            <a:pPr marL="0" lvl="0" indent="0" algn="l" rtl="0">
              <a:lnSpc>
                <a:spcPct val="100000"/>
              </a:lnSpc>
              <a:spcBef>
                <a:spcPts val="0"/>
              </a:spcBef>
              <a:spcAft>
                <a:spcPts val="0"/>
              </a:spcAft>
              <a:buSzPts val="1100"/>
              <a:buNone/>
            </a:pPr>
            <a:r>
              <a:rPr lang="en-US" sz="1400" dirty="0"/>
              <a:t>Finally, especially with government services, we're designing for when things are important, required, stressful, emotional, meaningful, complicated, and tough. We're not typically designing for best-case scenarios.</a:t>
            </a:r>
            <a:endParaRPr sz="1400" dirty="0"/>
          </a:p>
        </p:txBody>
      </p:sp>
    </p:spTree>
    <p:extLst>
      <p:ext uri="{BB962C8B-B14F-4D97-AF65-F5344CB8AC3E}">
        <p14:creationId xmlns:p14="http://schemas.microsoft.com/office/powerpoint/2010/main" val="6935814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effectLst/>
                <a:latin typeface="Arial"/>
                <a:ea typeface="Arial"/>
                <a:cs typeface="Arial"/>
                <a:sym typeface="Arial"/>
              </a:rPr>
              <a:t>Section 508 and WCAG. Today, when we think practically about accessibility in digital services, we think about the requirements of </a:t>
            </a:r>
            <a:r>
              <a:rPr lang="en-US" sz="1100" b="1" i="0" u="none" strike="noStrike" cap="none" dirty="0">
                <a:solidFill>
                  <a:srgbClr val="000000"/>
                </a:solidFill>
                <a:effectLst/>
                <a:latin typeface="Arial"/>
                <a:ea typeface="Arial"/>
                <a:cs typeface="Arial"/>
                <a:sym typeface="Arial"/>
              </a:rPr>
              <a:t>Section 508 of the Rehabilitation Act of 1973</a:t>
            </a:r>
            <a:r>
              <a:rPr lang="en-US" sz="1100" b="0" i="0" u="none" strike="noStrike" cap="none" dirty="0">
                <a:solidFill>
                  <a:srgbClr val="000000"/>
                </a:solidFill>
                <a:effectLst/>
                <a:latin typeface="Arial"/>
                <a:ea typeface="Arial"/>
                <a:cs typeface="Arial"/>
                <a:sym typeface="Arial"/>
              </a:rPr>
              <a:t>, amended in 1998 to require Federal agencies to make their electronic and information technology accessible to people with disabilities. And we think about the requirements of </a:t>
            </a:r>
            <a:r>
              <a:rPr lang="en-US" sz="1100" b="1" i="0" u="none" strike="noStrike" cap="none" dirty="0">
                <a:solidFill>
                  <a:srgbClr val="000000"/>
                </a:solidFill>
                <a:effectLst/>
                <a:latin typeface="Arial"/>
                <a:ea typeface="Arial"/>
                <a:cs typeface="Arial"/>
                <a:sym typeface="Arial"/>
              </a:rPr>
              <a:t>WCAG</a:t>
            </a:r>
            <a:r>
              <a:rPr lang="en-US" sz="1100" b="0" i="0" u="none" strike="noStrike" cap="none" dirty="0">
                <a:solidFill>
                  <a:srgbClr val="000000"/>
                </a:solidFill>
                <a:effectLst/>
                <a:latin typeface="Arial"/>
                <a:ea typeface="Arial"/>
                <a:cs typeface="Arial"/>
                <a:sym typeface="Arial"/>
              </a:rPr>
              <a:t>, or the Web Content Accessibility Guidelines, an evolving set of requirements, now in version 2.1. These requirements are related. Section 508 incorporates by reference the WCAG 2.0 Level AA success criteria.</a:t>
            </a:r>
            <a:endParaRPr sz="1400" b="0" i="0" u="none" strike="noStrike" cap="none" dirty="0">
              <a:solidFill>
                <a:srgbClr val="000000"/>
              </a:solidFill>
              <a:latin typeface="Arial"/>
              <a:cs typeface="Arial"/>
              <a:sym typeface="Arial"/>
            </a:endParaRPr>
          </a:p>
        </p:txBody>
      </p:sp>
    </p:spTree>
    <p:extLst>
      <p:ext uri="{BB962C8B-B14F-4D97-AF65-F5344CB8AC3E}">
        <p14:creationId xmlns:p14="http://schemas.microsoft.com/office/powerpoint/2010/main" val="1192204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effectLst/>
                <a:latin typeface="Arial"/>
                <a:ea typeface="Arial"/>
                <a:cs typeface="Arial"/>
                <a:sym typeface="Arial"/>
              </a:rPr>
              <a:t>The goal of both these requirements is to provide services that are </a:t>
            </a:r>
            <a:r>
              <a:rPr lang="en-US" sz="1100" b="1" i="0" u="none" strike="noStrike" cap="none" dirty="0">
                <a:solidFill>
                  <a:srgbClr val="000000"/>
                </a:solidFill>
                <a:effectLst/>
                <a:latin typeface="Arial"/>
                <a:ea typeface="Arial"/>
                <a:cs typeface="Arial"/>
                <a:sym typeface="Arial"/>
              </a:rPr>
              <a:t>Perceivable</a:t>
            </a:r>
            <a:r>
              <a:rPr lang="en-US" sz="1100" b="0" i="0" u="none" strike="noStrike" cap="none" dirty="0">
                <a:solidFill>
                  <a:srgbClr val="000000"/>
                </a:solidFill>
                <a:effectLst/>
                <a:latin typeface="Arial"/>
                <a:ea typeface="Arial"/>
                <a:cs typeface="Arial"/>
                <a:sym typeface="Arial"/>
              </a:rPr>
              <a:t>, </a:t>
            </a:r>
            <a:r>
              <a:rPr lang="en-US" sz="1100" b="1" i="0" u="none" strike="noStrike" cap="none" dirty="0">
                <a:solidFill>
                  <a:srgbClr val="000000"/>
                </a:solidFill>
                <a:effectLst/>
                <a:latin typeface="Arial"/>
                <a:ea typeface="Arial"/>
                <a:cs typeface="Arial"/>
                <a:sym typeface="Arial"/>
              </a:rPr>
              <a:t>Operable</a:t>
            </a:r>
            <a:r>
              <a:rPr lang="en-US" sz="1100" b="0" i="0" u="none" strike="noStrike" cap="none" dirty="0">
                <a:solidFill>
                  <a:srgbClr val="000000"/>
                </a:solidFill>
                <a:effectLst/>
                <a:latin typeface="Arial"/>
                <a:ea typeface="Arial"/>
                <a:cs typeface="Arial"/>
                <a:sym typeface="Arial"/>
              </a:rPr>
              <a:t>, </a:t>
            </a:r>
            <a:r>
              <a:rPr lang="en-US" sz="1100" b="1" i="0" u="none" strike="noStrike" cap="none" dirty="0">
                <a:solidFill>
                  <a:srgbClr val="000000"/>
                </a:solidFill>
                <a:effectLst/>
                <a:latin typeface="Arial"/>
                <a:ea typeface="Arial"/>
                <a:cs typeface="Arial"/>
                <a:sym typeface="Arial"/>
              </a:rPr>
              <a:t>Understandable</a:t>
            </a:r>
            <a:r>
              <a:rPr lang="en-US" sz="1100" b="0" i="0" u="none" strike="noStrike" cap="none" dirty="0">
                <a:solidFill>
                  <a:srgbClr val="000000"/>
                </a:solidFill>
                <a:effectLst/>
                <a:latin typeface="Arial"/>
                <a:ea typeface="Arial"/>
                <a:cs typeface="Arial"/>
                <a:sym typeface="Arial"/>
              </a:rPr>
              <a:t>, and </a:t>
            </a:r>
            <a:r>
              <a:rPr lang="en-US" sz="1100" b="1" i="0" u="none" strike="noStrike" cap="none" dirty="0">
                <a:solidFill>
                  <a:srgbClr val="000000"/>
                </a:solidFill>
                <a:effectLst/>
                <a:latin typeface="Arial"/>
                <a:ea typeface="Arial"/>
                <a:cs typeface="Arial"/>
                <a:sym typeface="Arial"/>
              </a:rPr>
              <a:t>Robust</a:t>
            </a: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br>
              <a:rPr lang="en-US" sz="1100" b="1" i="0" u="none" strike="noStrike" cap="none" dirty="0">
                <a:solidFill>
                  <a:srgbClr val="000000"/>
                </a:solidFill>
                <a:effectLst/>
                <a:latin typeface="Arial"/>
                <a:ea typeface="Arial"/>
                <a:cs typeface="Arial"/>
                <a:sym typeface="Arial"/>
              </a:rPr>
            </a:br>
            <a:r>
              <a:rPr lang="en-US" sz="1100" b="1" i="0" u="none" strike="noStrike" cap="none" dirty="0">
                <a:solidFill>
                  <a:srgbClr val="000000"/>
                </a:solidFill>
                <a:effectLst/>
                <a:latin typeface="Arial"/>
                <a:ea typeface="Arial"/>
                <a:cs typeface="Arial"/>
                <a:sym typeface="Arial"/>
              </a:rPr>
              <a:t>Perceivable:</a:t>
            </a:r>
            <a:r>
              <a:rPr lang="en-US" sz="1100" b="0" i="0" u="none" strike="noStrike" cap="none" dirty="0">
                <a:solidFill>
                  <a:srgbClr val="000000"/>
                </a:solidFill>
                <a:effectLst/>
                <a:latin typeface="Arial"/>
                <a:ea typeface="Arial"/>
                <a:cs typeface="Arial"/>
                <a:sym typeface="Arial"/>
              </a:rPr>
              <a:t> Users must be able to </a:t>
            </a:r>
            <a:r>
              <a:rPr lang="en-US" sz="1100" b="0" i="1" u="none" strike="noStrike" cap="none" dirty="0">
                <a:solidFill>
                  <a:srgbClr val="000000"/>
                </a:solidFill>
                <a:effectLst/>
                <a:latin typeface="Arial"/>
                <a:ea typeface="Arial"/>
                <a:cs typeface="Arial"/>
                <a:sym typeface="Arial"/>
              </a:rPr>
              <a:t>perceive</a:t>
            </a:r>
            <a:r>
              <a:rPr lang="en-US" sz="1100" b="0" i="0" u="none" strike="noStrike" cap="none" dirty="0">
                <a:solidFill>
                  <a:srgbClr val="000000"/>
                </a:solidFill>
                <a:effectLst/>
                <a:latin typeface="Arial"/>
                <a:ea typeface="Arial"/>
                <a:cs typeface="Arial"/>
                <a:sym typeface="Arial"/>
              </a:rPr>
              <a:t> the information presented.</a:t>
            </a:r>
            <a:br>
              <a:rPr lang="en-US" sz="1100" b="0" i="0" u="none" strike="noStrike" cap="none" dirty="0">
                <a:solidFill>
                  <a:srgbClr val="000000"/>
                </a:solidFill>
                <a:effectLst/>
                <a:latin typeface="Arial"/>
                <a:ea typeface="Arial"/>
                <a:cs typeface="Arial"/>
                <a:sym typeface="Arial"/>
              </a:rPr>
            </a:br>
            <a:r>
              <a:rPr lang="en-US" sz="1100" b="1" i="0" u="none" strike="noStrike" cap="none" dirty="0">
                <a:solidFill>
                  <a:srgbClr val="000000"/>
                </a:solidFill>
                <a:effectLst/>
                <a:latin typeface="Arial"/>
                <a:ea typeface="Arial"/>
                <a:cs typeface="Arial"/>
                <a:sym typeface="Arial"/>
              </a:rPr>
              <a:t>Operable:</a:t>
            </a:r>
            <a:r>
              <a:rPr lang="en-US" sz="1100" b="0" i="0" u="none" strike="noStrike" cap="none" dirty="0">
                <a:solidFill>
                  <a:srgbClr val="000000"/>
                </a:solidFill>
                <a:effectLst/>
                <a:latin typeface="Arial"/>
                <a:ea typeface="Arial"/>
                <a:cs typeface="Arial"/>
                <a:sym typeface="Arial"/>
              </a:rPr>
              <a:t> Users must be able to </a:t>
            </a:r>
            <a:r>
              <a:rPr lang="en-US" sz="1100" b="0" i="1" u="none" strike="noStrike" cap="none" dirty="0">
                <a:solidFill>
                  <a:srgbClr val="000000"/>
                </a:solidFill>
                <a:effectLst/>
                <a:latin typeface="Arial"/>
                <a:ea typeface="Arial"/>
                <a:cs typeface="Arial"/>
                <a:sym typeface="Arial"/>
              </a:rPr>
              <a:t>operate</a:t>
            </a:r>
            <a:r>
              <a:rPr lang="en-US" sz="1100" b="0" i="0" u="none" strike="noStrike" cap="none" dirty="0">
                <a:solidFill>
                  <a:srgbClr val="000000"/>
                </a:solidFill>
                <a:effectLst/>
                <a:latin typeface="Arial"/>
                <a:ea typeface="Arial"/>
                <a:cs typeface="Arial"/>
                <a:sym typeface="Arial"/>
              </a:rPr>
              <a:t> the interface.</a:t>
            </a:r>
            <a:br>
              <a:rPr lang="en-US" sz="1100" b="0" i="0" u="none" strike="noStrike" cap="none" dirty="0">
                <a:solidFill>
                  <a:srgbClr val="000000"/>
                </a:solidFill>
                <a:effectLst/>
                <a:latin typeface="Arial"/>
                <a:ea typeface="Arial"/>
                <a:cs typeface="Arial"/>
                <a:sym typeface="Arial"/>
              </a:rPr>
            </a:br>
            <a:r>
              <a:rPr lang="en-US" sz="1100" b="1" i="0" u="none" strike="noStrike" cap="none" dirty="0">
                <a:solidFill>
                  <a:srgbClr val="000000"/>
                </a:solidFill>
                <a:effectLst/>
                <a:latin typeface="Arial"/>
                <a:ea typeface="Arial"/>
                <a:cs typeface="Arial"/>
                <a:sym typeface="Arial"/>
              </a:rPr>
              <a:t>Understandable: </a:t>
            </a:r>
            <a:r>
              <a:rPr lang="en-US" sz="1100" b="0" i="0" u="none" strike="noStrike" cap="none" dirty="0">
                <a:solidFill>
                  <a:srgbClr val="000000"/>
                </a:solidFill>
                <a:effectLst/>
                <a:latin typeface="Arial"/>
                <a:ea typeface="Arial"/>
                <a:cs typeface="Arial"/>
                <a:sym typeface="Arial"/>
              </a:rPr>
              <a:t>Users must be able to understand both </a:t>
            </a:r>
            <a:r>
              <a:rPr lang="en-US" sz="1100" b="0" i="1" u="none" strike="noStrike" cap="none" dirty="0">
                <a:solidFill>
                  <a:srgbClr val="000000"/>
                </a:solidFill>
                <a:effectLst/>
                <a:latin typeface="Arial"/>
                <a:ea typeface="Arial"/>
                <a:cs typeface="Arial"/>
                <a:sym typeface="Arial"/>
              </a:rPr>
              <a:t>how</a:t>
            </a:r>
            <a:r>
              <a:rPr lang="en-US" sz="1100" b="0" i="0" u="none" strike="noStrike" cap="none" dirty="0">
                <a:solidFill>
                  <a:srgbClr val="000000"/>
                </a:solidFill>
                <a:effectLst/>
                <a:latin typeface="Arial"/>
                <a:ea typeface="Arial"/>
                <a:cs typeface="Arial"/>
                <a:sym typeface="Arial"/>
              </a:rPr>
              <a:t> the user interface operates and the meaning of information presented.</a:t>
            </a:r>
            <a:br>
              <a:rPr lang="en-US" sz="1100" b="0" i="0" u="none" strike="noStrike" cap="none" dirty="0">
                <a:solidFill>
                  <a:srgbClr val="000000"/>
                </a:solidFill>
                <a:effectLst/>
                <a:latin typeface="Arial"/>
                <a:ea typeface="Arial"/>
                <a:cs typeface="Arial"/>
                <a:sym typeface="Arial"/>
              </a:rPr>
            </a:br>
            <a:r>
              <a:rPr lang="en-US" sz="1100" b="1" i="0" u="none" strike="noStrike" cap="none" dirty="0">
                <a:solidFill>
                  <a:srgbClr val="000000"/>
                </a:solidFill>
                <a:effectLst/>
                <a:latin typeface="Arial"/>
                <a:ea typeface="Arial"/>
                <a:cs typeface="Arial"/>
                <a:sym typeface="Arial"/>
              </a:rPr>
              <a:t>Robust:</a:t>
            </a:r>
            <a:r>
              <a:rPr lang="en-US" sz="1100" b="0" i="0" u="none" strike="noStrike" cap="none" dirty="0">
                <a:solidFill>
                  <a:srgbClr val="000000"/>
                </a:solidFill>
                <a:effectLst/>
                <a:latin typeface="Arial"/>
                <a:ea typeface="Arial"/>
                <a:cs typeface="Arial"/>
                <a:sym typeface="Arial"/>
              </a:rPr>
              <a:t> Users must be able to access the content </a:t>
            </a:r>
            <a:r>
              <a:rPr lang="en-US" sz="1100" b="0" i="1" u="none" strike="noStrike" cap="none" dirty="0">
                <a:solidFill>
                  <a:srgbClr val="000000"/>
                </a:solidFill>
                <a:effectLst/>
                <a:latin typeface="Arial"/>
                <a:ea typeface="Arial"/>
                <a:cs typeface="Arial"/>
                <a:sym typeface="Arial"/>
              </a:rPr>
              <a:t>as technologies advance</a:t>
            </a:r>
            <a:r>
              <a:rPr lang="en-US" sz="1100" b="0" i="0" u="none" strike="noStrike" cap="none" dirty="0">
                <a:solidFill>
                  <a:srgbClr val="000000"/>
                </a:solidFill>
                <a:effectLst/>
                <a:latin typeface="Arial"/>
                <a:ea typeface="Arial"/>
                <a:cs typeface="Arial"/>
                <a:sym typeface="Arial"/>
              </a:rPr>
              <a:t>. As technologies like browsers and other assistive technology evolve, the content should remain accessible.</a:t>
            </a:r>
            <a:endParaRPr sz="1400" b="0" i="0" u="none" strike="noStrike" cap="none" dirty="0">
              <a:solidFill>
                <a:srgbClr val="000000"/>
              </a:solidFill>
              <a:latin typeface="Arial"/>
              <a:cs typeface="Arial"/>
              <a:sym typeface="Arial"/>
            </a:endParaRPr>
          </a:p>
        </p:txBody>
      </p:sp>
    </p:spTree>
    <p:extLst>
      <p:ext uri="{BB962C8B-B14F-4D97-AF65-F5344CB8AC3E}">
        <p14:creationId xmlns:p14="http://schemas.microsoft.com/office/powerpoint/2010/main" val="2514961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My name is Dan Williams, and I'm the USWDS product lead and this is my avatar, which may or may not look like me. Either way, thanks for being here!</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First, I'd like to mention that we're recording this monthly call, and — as always — we post these recordings to YouTube, so please refrain from turning on your camera. We will manually turn off any cameras to ensure the recording doesn't show us </a:t>
            </a:r>
            <a:r>
              <a:rPr lang="en-US" sz="1100" b="0" i="1" u="none" strike="noStrike" cap="none" dirty="0">
                <a:solidFill>
                  <a:srgbClr val="000000"/>
                </a:solidFill>
                <a:effectLst/>
                <a:latin typeface="Arial"/>
                <a:ea typeface="Arial"/>
                <a:cs typeface="Arial"/>
                <a:sym typeface="Arial"/>
              </a:rPr>
              <a:t>on</a:t>
            </a:r>
            <a:r>
              <a:rPr lang="en-US" sz="1100" b="0" i="0" u="none" strike="noStrike" cap="none" dirty="0">
                <a:solidFill>
                  <a:srgbClr val="000000"/>
                </a:solidFill>
                <a:effectLst/>
                <a:latin typeface="Arial"/>
                <a:ea typeface="Arial"/>
                <a:cs typeface="Arial"/>
                <a:sym typeface="Arial"/>
              </a:rPr>
              <a:t> camera.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I’d also like to remind you that all attendees must abide by the TTS Code of Conduct, which is online at </a:t>
            </a:r>
            <a:r>
              <a:rPr lang="en-US" sz="1100" b="0" i="0" u="none" strike="noStrike" cap="none" dirty="0" err="1">
                <a:solidFill>
                  <a:srgbClr val="000000"/>
                </a:solidFill>
                <a:effectLst/>
                <a:latin typeface="Arial"/>
                <a:ea typeface="Arial"/>
                <a:cs typeface="Arial"/>
                <a:sym typeface="Arial"/>
              </a:rPr>
              <a:t>handbook.tts.gsa.gov</a:t>
            </a:r>
            <a:r>
              <a:rPr lang="en-US" sz="1100" b="0" i="0" u="none" strike="noStrike" cap="none" dirty="0">
                <a:solidFill>
                  <a:srgbClr val="000000"/>
                </a:solidFill>
                <a:effectLst/>
                <a:latin typeface="Arial"/>
                <a:ea typeface="Arial"/>
                <a:cs typeface="Arial"/>
                <a:sym typeface="Arial"/>
              </a:rPr>
              <a:t>/code-of-conduct. We’ve posted the link to the code of conduct in the chat.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We'll be posting other links and references into the chat as we go along, and I encourage you to ask questions in the chat at any time. If any member of our team can answer your question in the chat, we'll do so, otherwise there'll be some time for questions and answers at the end of the hour. Also, be sure to introduce yourself in the chat as well — it's nice to know who's here. It's good to have you here today. </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So thanks! And, with that, let's get started!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effectLst/>
                <a:latin typeface="Arial"/>
                <a:ea typeface="Arial"/>
                <a:cs typeface="Arial"/>
                <a:sym typeface="Arial"/>
              </a:rPr>
              <a:t>What needs do requirements like Section 508 and WCAG address? To speak very broadly about current requirements like Section 508 and WCAG, it's that they require considering the needs of a few specific user types — needs that the design system builds into our design language, components, guidance, and layouts:</a:t>
            </a:r>
            <a:endParaRPr sz="1400" b="0" i="0" u="none" strike="noStrike" cap="none" dirty="0">
              <a:solidFill>
                <a:srgbClr val="000000"/>
              </a:solidFill>
              <a:latin typeface="Arial"/>
              <a:cs typeface="Arial"/>
              <a:sym typeface="Arial"/>
            </a:endParaRPr>
          </a:p>
        </p:txBody>
      </p:sp>
    </p:spTree>
    <p:extLst>
      <p:ext uri="{BB962C8B-B14F-4D97-AF65-F5344CB8AC3E}">
        <p14:creationId xmlns:p14="http://schemas.microsoft.com/office/powerpoint/2010/main" val="2621265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Blind users: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Support screen readers and assistive technology</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Outline semantic landmarks and regions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Assure all content has clear context and labeling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Provide text equivalents for visual resources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Announce updates of page state changes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visual-exclusive meaningful functionality</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Limited-vision users: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Includes colorblindness, limited range of vision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Design for readability</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Design generous, forgiving interaction targets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Allow layouts to respond to user scaling settings and screen magnifiers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Prefer linear layouts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Don't rely on hover for critical information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Use legible visual contrast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color-exclusive meaningful functionality</a:t>
            </a:r>
          </a:p>
        </p:txBody>
      </p:sp>
    </p:spTree>
    <p:extLst>
      <p:ext uri="{BB962C8B-B14F-4D97-AF65-F5344CB8AC3E}">
        <p14:creationId xmlns:p14="http://schemas.microsoft.com/office/powerpoint/2010/main" val="29836431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Provide text equivalent for audio resources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audio-exclusive meaningful functionality</a:t>
            </a:r>
          </a:p>
        </p:txBody>
      </p:sp>
    </p:spTree>
    <p:extLst>
      <p:ext uri="{BB962C8B-B14F-4D97-AF65-F5344CB8AC3E}">
        <p14:creationId xmlns:p14="http://schemas.microsoft.com/office/powerpoint/2010/main" val="1198916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Limited-mobility users: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Support keyboard-only (linear) functionality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Support touchscreen (direct input) functionality</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Design generous readability and interaction targets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Prefer linear layouts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Don't rely on hover for critical information</a:t>
            </a:r>
          </a:p>
        </p:txBody>
      </p:sp>
    </p:spTree>
    <p:extLst>
      <p:ext uri="{BB962C8B-B14F-4D97-AF65-F5344CB8AC3E}">
        <p14:creationId xmlns:p14="http://schemas.microsoft.com/office/powerpoint/2010/main" val="29426773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Sensory-sensitive users: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Keep it simple</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flashing and repetitive animation</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very high contrast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alarming colors and images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Avoid audio and video that start automatically</a:t>
            </a:r>
          </a:p>
        </p:txBody>
      </p:sp>
    </p:spTree>
    <p:extLst>
      <p:ext uri="{BB962C8B-B14F-4D97-AF65-F5344CB8AC3E}">
        <p14:creationId xmlns:p14="http://schemas.microsoft.com/office/powerpoint/2010/main" val="4933581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Note that this is not a comprehensive list, and that real-life users may fall into multiple categories. For instance, limited-vision users may use screen readers in addition to screen magnifiers. And we also know that cognitive differences and neurodiversity are becoming more and more of an accessibility focus as well. Accessibility </a:t>
            </a:r>
            <a:r>
              <a:rPr lang="en-US" sz="1100" b="0" i="1" u="none" strike="noStrike" cap="none" dirty="0">
                <a:solidFill>
                  <a:srgbClr val="000000"/>
                </a:solidFill>
                <a:effectLst/>
                <a:latin typeface="Arial"/>
                <a:ea typeface="Arial"/>
                <a:cs typeface="Arial"/>
                <a:sym typeface="Arial"/>
              </a:rPr>
              <a:t>requirements</a:t>
            </a:r>
            <a:r>
              <a:rPr lang="en-US" sz="1100" b="0" i="0" u="none" strike="noStrike" cap="none" dirty="0">
                <a:solidFill>
                  <a:srgbClr val="000000"/>
                </a:solidFill>
                <a:effectLst/>
                <a:latin typeface="Arial"/>
                <a:ea typeface="Arial"/>
                <a:cs typeface="Arial"/>
                <a:sym typeface="Arial"/>
              </a:rPr>
              <a:t> may be somewhat static, but accessibility itself is as dynamic and open-ended as any design process.</a:t>
            </a:r>
            <a:endParaRPr sz="1400" dirty="0">
              <a:latin typeface="Public Sans"/>
              <a:ea typeface="Public Sans"/>
              <a:cs typeface="Public Sans"/>
              <a:sym typeface="Public Sans"/>
            </a:endParaRPr>
          </a:p>
        </p:txBody>
      </p:sp>
    </p:spTree>
    <p:extLst>
      <p:ext uri="{BB962C8B-B14F-4D97-AF65-F5344CB8AC3E}">
        <p14:creationId xmlns:p14="http://schemas.microsoft.com/office/powerpoint/2010/main" val="38963238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3" name="Google Shape;473;p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So what does the design system do to support accessible products? </a:t>
            </a:r>
          </a:p>
          <a:p>
            <a:pPr marL="158750" lvl="0" indent="0" algn="l" rtl="0">
              <a:lnSpc>
                <a:spcPct val="100000"/>
              </a:lnSpc>
              <a:spcBef>
                <a:spcPts val="0"/>
              </a:spcBef>
              <a:spcAft>
                <a:spcPts val="0"/>
              </a:spcAft>
              <a:buSzPts val="1100"/>
              <a:buNone/>
            </a:pPr>
            <a:endParaRPr lang="en-US" sz="1400" dirty="0">
              <a:latin typeface="Public Sans"/>
              <a:ea typeface="Public Sans"/>
              <a:cs typeface="Public Sans"/>
              <a:sym typeface="Public Sans"/>
            </a:endParaRP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Deliver individual components built to conform to WCAG 2.1</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Provide guidance on how to implement those components accessibly</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Include accessibility-focused tools to build new functionality</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Feature smart settings that allow accessible customization with minimal custom code</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Make accessibility one of our core design principles</a:t>
            </a:r>
          </a:p>
        </p:txBody>
      </p:sp>
    </p:spTree>
    <p:extLst>
      <p:ext uri="{BB962C8B-B14F-4D97-AF65-F5344CB8AC3E}">
        <p14:creationId xmlns:p14="http://schemas.microsoft.com/office/powerpoint/2010/main" val="12181803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100" b="1" i="0" u="none" strike="noStrike" cap="none" dirty="0">
                <a:solidFill>
                  <a:srgbClr val="000000"/>
                </a:solidFill>
                <a:effectLst/>
                <a:latin typeface="Arial"/>
                <a:ea typeface="Arial"/>
                <a:cs typeface="Arial"/>
                <a:sym typeface="Arial"/>
              </a:rPr>
              <a:t>Deliver individual components built to conform to WCAG 2.1:</a:t>
            </a:r>
            <a:r>
              <a:rPr lang="en-US" sz="1100" b="0" i="0" u="none" strike="noStrike" cap="none" dirty="0">
                <a:solidFill>
                  <a:srgbClr val="000000"/>
                </a:solidFill>
                <a:effectLst/>
                <a:latin typeface="Arial"/>
                <a:ea typeface="Arial"/>
                <a:cs typeface="Arial"/>
                <a:sym typeface="Arial"/>
              </a:rPr>
              <a:t> </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it isn't accessible, it won't ship</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Test with screen readers (</a:t>
            </a:r>
            <a:r>
              <a:rPr lang="en-US" sz="1100" b="0" i="0" u="none" strike="noStrike" cap="none" dirty="0" err="1">
                <a:solidFill>
                  <a:srgbClr val="000000"/>
                </a:solidFill>
                <a:effectLst/>
                <a:latin typeface="Arial"/>
                <a:ea typeface="Arial"/>
                <a:cs typeface="Arial"/>
                <a:sym typeface="Arial"/>
              </a:rPr>
              <a:t>VoiceOver</a:t>
            </a:r>
            <a:r>
              <a:rPr lang="en-US" sz="1100" b="0" i="0" u="none" strike="noStrike" cap="none" dirty="0">
                <a:solidFill>
                  <a:srgbClr val="000000"/>
                </a:solidFill>
                <a:effectLst/>
                <a:latin typeface="Arial"/>
                <a:ea typeface="Arial"/>
                <a:cs typeface="Arial"/>
                <a:sym typeface="Arial"/>
              </a:rPr>
              <a:t>, NVDA)</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Test with keyboard-only</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Test with touch-only</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Test across browsers and operating systems</a:t>
            </a:r>
            <a:endParaRPr lang="en-US" sz="1400" dirty="0">
              <a:latin typeface="Public Sans"/>
              <a:ea typeface="Public Sans"/>
              <a:cs typeface="Public Sans"/>
              <a:sym typeface="Public Sans"/>
            </a:endParaRPr>
          </a:p>
        </p:txBody>
      </p:sp>
    </p:spTree>
    <p:extLst>
      <p:ext uri="{BB962C8B-B14F-4D97-AF65-F5344CB8AC3E}">
        <p14:creationId xmlns:p14="http://schemas.microsoft.com/office/powerpoint/2010/main" val="2172629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cap="none" dirty="0">
                <a:solidFill>
                  <a:srgbClr val="000000"/>
                </a:solidFill>
                <a:effectLst/>
                <a:latin typeface="Arial"/>
                <a:ea typeface="Arial"/>
                <a:cs typeface="Arial"/>
                <a:sym typeface="Arial"/>
              </a:rPr>
              <a:t>Collect community feedback</a:t>
            </a:r>
          </a:p>
          <a:p>
            <a:pPr rtl="0" fontAlgn="base"/>
            <a:r>
              <a:rPr lang="en-US" sz="1100" b="0" i="0" u="none" strike="noStrike" cap="none" dirty="0">
                <a:solidFill>
                  <a:srgbClr val="000000"/>
                </a:solidFill>
                <a:effectLst/>
                <a:latin typeface="Arial"/>
                <a:ea typeface="Arial"/>
                <a:cs typeface="Arial"/>
                <a:sym typeface="Arial"/>
              </a:rPr>
              <a:t>Scan with automated tools — like pa11y and </a:t>
            </a:r>
            <a:r>
              <a:rPr lang="en-US" sz="1100" b="0" i="0" u="none" strike="noStrike" cap="none" dirty="0" err="1">
                <a:solidFill>
                  <a:srgbClr val="000000"/>
                </a:solidFill>
                <a:effectLst/>
                <a:latin typeface="Arial"/>
                <a:ea typeface="Arial"/>
                <a:cs typeface="Arial"/>
                <a:sym typeface="Arial"/>
              </a:rPr>
              <a:t>aXe</a:t>
            </a:r>
            <a:r>
              <a:rPr lang="en-US" sz="1100" b="0" i="0" u="none" strike="noStrike" cap="none" dirty="0">
                <a:solidFill>
                  <a:srgbClr val="000000"/>
                </a:solidFill>
                <a:effectLst/>
                <a:latin typeface="Arial"/>
                <a:ea typeface="Arial"/>
                <a:cs typeface="Arial"/>
                <a:sym typeface="Arial"/>
              </a:rPr>
              <a:t> — on every code change</a:t>
            </a:r>
          </a:p>
          <a:p>
            <a:pPr rtl="0" fontAlgn="base"/>
            <a:r>
              <a:rPr lang="en-US" sz="1100" b="0" i="0" u="none" strike="noStrike" cap="none" dirty="0">
                <a:solidFill>
                  <a:srgbClr val="000000"/>
                </a:solidFill>
                <a:effectLst/>
                <a:latin typeface="Arial"/>
                <a:ea typeface="Arial"/>
                <a:cs typeface="Arial"/>
                <a:sym typeface="Arial"/>
              </a:rPr>
              <a:t>Manually test functionality with a Trusted Tester</a:t>
            </a:r>
          </a:p>
        </p:txBody>
      </p:sp>
    </p:spTree>
    <p:extLst>
      <p:ext uri="{BB962C8B-B14F-4D97-AF65-F5344CB8AC3E}">
        <p14:creationId xmlns:p14="http://schemas.microsoft.com/office/powerpoint/2010/main" val="10233667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sz="1100" b="0" i="0" u="none" strike="noStrike" cap="none" dirty="0">
                <a:solidFill>
                  <a:srgbClr val="000000"/>
                </a:solidFill>
                <a:effectLst/>
                <a:latin typeface="Arial"/>
                <a:ea typeface="Arial"/>
                <a:cs typeface="Arial"/>
                <a:sym typeface="Arial"/>
              </a:rPr>
              <a:t>So, to kick things off, a quick </a:t>
            </a:r>
            <a:r>
              <a:rPr lang="en-US" sz="1100" b="0" i="0" u="none" strike="noStrike" cap="none" dirty="0" err="1">
                <a:solidFill>
                  <a:srgbClr val="000000"/>
                </a:solidFill>
                <a:effectLst/>
                <a:latin typeface="Arial"/>
                <a:ea typeface="Arial"/>
                <a:cs typeface="Arial"/>
                <a:sym typeface="Arial"/>
              </a:rPr>
              <a:t>lil</a:t>
            </a:r>
            <a:r>
              <a:rPr lang="en-US" sz="1100" b="0" i="0" u="none" strike="noStrike" cap="none" dirty="0">
                <a:solidFill>
                  <a:srgbClr val="000000"/>
                </a:solidFill>
                <a:effectLst/>
                <a:latin typeface="Arial"/>
                <a:ea typeface="Arial"/>
                <a:cs typeface="Arial"/>
                <a:sym typeface="Arial"/>
              </a:rPr>
              <a:t> poll:</a:t>
            </a:r>
            <a:r>
              <a:rPr lang="en-US" sz="1100" b="1" i="0" u="none" strike="noStrike" cap="none" dirty="0">
                <a:solidFill>
                  <a:srgbClr val="000000"/>
                </a:solidFill>
                <a:effectLst/>
                <a:latin typeface="Arial"/>
                <a:ea typeface="Arial"/>
                <a:cs typeface="Arial"/>
                <a:sym typeface="Arial"/>
              </a:rPr>
              <a:t> How well do you understand the Paperwork Reduction Act?</a:t>
            </a:r>
            <a:br>
              <a:rPr lang="en-US" sz="1100" b="1"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1:</a:t>
            </a:r>
            <a:r>
              <a:rPr lang="en-US" sz="1100" b="1" i="0" u="none" strike="noStrike" cap="none" dirty="0">
                <a:solidFill>
                  <a:srgbClr val="000000"/>
                </a:solidFill>
                <a:effectLst/>
                <a:latin typeface="Arial"/>
                <a:ea typeface="Arial"/>
                <a:cs typeface="Arial"/>
                <a:sym typeface="Arial"/>
              </a:rPr>
              <a:t> Very well.</a:t>
            </a:r>
            <a:r>
              <a:rPr lang="en-US" sz="1100" b="0" i="0" u="none" strike="noStrike" cap="none" dirty="0">
                <a:solidFill>
                  <a:srgbClr val="000000"/>
                </a:solidFill>
                <a:effectLst/>
                <a:latin typeface="Arial"/>
                <a:ea typeface="Arial"/>
                <a:cs typeface="Arial"/>
                <a:sym typeface="Arial"/>
              </a:rPr>
              <a:t> I know what it says and how it applies to my work.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2: </a:t>
            </a:r>
            <a:r>
              <a:rPr lang="en-US" sz="1100" b="1" i="0" u="none" strike="noStrike" cap="none" dirty="0">
                <a:solidFill>
                  <a:srgbClr val="000000"/>
                </a:solidFill>
                <a:effectLst/>
                <a:latin typeface="Arial"/>
                <a:ea typeface="Arial"/>
                <a:cs typeface="Arial"/>
                <a:sym typeface="Arial"/>
              </a:rPr>
              <a:t>Somewhat well. </a:t>
            </a:r>
            <a:r>
              <a:rPr lang="en-US" sz="1100" b="0" i="0" u="none" strike="noStrike" cap="none" dirty="0">
                <a:solidFill>
                  <a:srgbClr val="000000"/>
                </a:solidFill>
                <a:effectLst/>
                <a:latin typeface="Arial"/>
                <a:ea typeface="Arial"/>
                <a:cs typeface="Arial"/>
                <a:sym typeface="Arial"/>
              </a:rPr>
              <a:t>And I know where to look if I have questions.</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3:</a:t>
            </a:r>
            <a:r>
              <a:rPr lang="en-US" sz="1100" b="1" i="0" u="none" strike="noStrike" cap="none" dirty="0">
                <a:solidFill>
                  <a:srgbClr val="000000"/>
                </a:solidFill>
                <a:effectLst/>
                <a:latin typeface="Arial"/>
                <a:ea typeface="Arial"/>
                <a:cs typeface="Arial"/>
                <a:sym typeface="Arial"/>
              </a:rPr>
              <a:t> A little bit. </a:t>
            </a:r>
            <a:r>
              <a:rPr lang="en-US" sz="1100" b="0" i="0" u="none" strike="noStrike" cap="none" dirty="0">
                <a:solidFill>
                  <a:srgbClr val="000000"/>
                </a:solidFill>
                <a:effectLst/>
                <a:latin typeface="Arial"/>
                <a:ea typeface="Arial"/>
                <a:cs typeface="Arial"/>
                <a:sym typeface="Arial"/>
              </a:rPr>
              <a:t>It really confuses me every time I think about it!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4:</a:t>
            </a:r>
            <a:r>
              <a:rPr lang="en-US" sz="1100" b="1" i="0" u="none" strike="noStrike" cap="none" dirty="0">
                <a:solidFill>
                  <a:srgbClr val="000000"/>
                </a:solidFill>
                <a:effectLst/>
                <a:latin typeface="Arial"/>
                <a:ea typeface="Arial"/>
                <a:cs typeface="Arial"/>
                <a:sym typeface="Arial"/>
              </a:rPr>
              <a:t> Not at all! </a:t>
            </a:r>
            <a:r>
              <a:rPr lang="en-US" sz="1100" b="0" i="0" u="none" strike="noStrike" cap="none" dirty="0">
                <a:solidFill>
                  <a:srgbClr val="000000"/>
                </a:solidFill>
                <a:effectLst/>
                <a:latin typeface="Arial"/>
                <a:ea typeface="Arial"/>
                <a:cs typeface="Arial"/>
                <a:sym typeface="Arial"/>
              </a:rPr>
              <a:t>What's the Paperwork Reduction Act?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If you're interested in answering, give it a go. We're just interested to hear more from folks on the call. If you can't see the poll or can't access it for any reason, either put your answer in the chat, or just feel comforted that it's a pretty unserious poll with no stakes. We'll share out the results in just a minute.</a:t>
            </a:r>
          </a:p>
          <a:p>
            <a:pPr marL="0" lvl="0" indent="0" algn="l" rtl="0">
              <a:lnSpc>
                <a:spcPct val="100000"/>
              </a:lnSpc>
              <a:spcBef>
                <a:spcPts val="0"/>
              </a:spcBef>
              <a:spcAft>
                <a:spcPts val="0"/>
              </a:spcAft>
              <a:buClr>
                <a:schemeClr val="dk1"/>
              </a:buClr>
              <a:buSzPts val="1100"/>
              <a:buFont typeface="Arial"/>
              <a:buNone/>
            </a:pPr>
            <a:endParaRPr sz="1400"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1" i="0" u="none" strike="noStrike" cap="none" dirty="0">
                <a:solidFill>
                  <a:srgbClr val="000000"/>
                </a:solidFill>
                <a:effectLst/>
                <a:latin typeface="Arial"/>
                <a:ea typeface="Arial"/>
                <a:cs typeface="Arial"/>
                <a:sym typeface="Arial"/>
              </a:rPr>
              <a:t>Provide guidance on how to implement those components accessibly: </a:t>
            </a:r>
            <a:endParaRPr lang="en-US" sz="1100" b="0" i="0" u="none" strike="noStrike" cap="none" dirty="0">
              <a:solidFill>
                <a:srgbClr val="000000"/>
              </a:solidFill>
              <a:effectLst/>
              <a:latin typeface="Arial"/>
              <a:ea typeface="Arial"/>
              <a:cs typeface="Arial"/>
              <a:sym typeface="Arial"/>
            </a:endParaRPr>
          </a:p>
          <a:p>
            <a:pPr marL="158750" indent="0" rtl="0" fontAlgn="base">
              <a:buNone/>
            </a:pPr>
            <a:r>
              <a:rPr lang="en-US" sz="1100" b="0" i="0" u="none" strike="noStrike" cap="none" dirty="0">
                <a:solidFill>
                  <a:srgbClr val="000000"/>
                </a:solidFill>
                <a:effectLst/>
                <a:latin typeface="Arial"/>
                <a:ea typeface="Arial"/>
                <a:cs typeface="Arial"/>
                <a:sym typeface="Arial"/>
              </a:rPr>
              <a:t>Include an accessibility section with each component</a:t>
            </a:r>
          </a:p>
        </p:txBody>
      </p:sp>
    </p:spTree>
    <p:extLst>
      <p:ext uri="{BB962C8B-B14F-4D97-AF65-F5344CB8AC3E}">
        <p14:creationId xmlns:p14="http://schemas.microsoft.com/office/powerpoint/2010/main" val="6018981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Include accessibility-focused tools to build new functionality: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Colors with magic number contrast</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Rem-based size tokens and an </a:t>
            </a:r>
            <a:r>
              <a:rPr lang="en-US" sz="1400" dirty="0" err="1">
                <a:latin typeface="Public Sans"/>
                <a:ea typeface="Public Sans"/>
                <a:cs typeface="Public Sans"/>
                <a:sym typeface="Public Sans"/>
              </a:rPr>
              <a:t>em</a:t>
            </a:r>
            <a:r>
              <a:rPr lang="en-US" sz="1400" dirty="0">
                <a:latin typeface="Public Sans"/>
                <a:ea typeface="Public Sans"/>
                <a:cs typeface="Public Sans"/>
                <a:sym typeface="Public Sans"/>
              </a:rPr>
              <a:t>-based media query </a:t>
            </a:r>
            <a:r>
              <a:rPr lang="en-US" sz="1400" dirty="0" err="1">
                <a:latin typeface="Public Sans"/>
                <a:ea typeface="Public Sans"/>
                <a:cs typeface="Public Sans"/>
                <a:sym typeface="Public Sans"/>
              </a:rPr>
              <a:t>mixin</a:t>
            </a:r>
            <a:r>
              <a:rPr lang="en-US" sz="1400" dirty="0">
                <a:latin typeface="Public Sans"/>
                <a:ea typeface="Public Sans"/>
                <a:cs typeface="Public Sans"/>
                <a:sym typeface="Public Sans"/>
              </a:rPr>
              <a:t> that respond to user scale settings</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Normalized typography tokens that provide reliable, readable results regardless of the typeface </a:t>
            </a:r>
          </a:p>
        </p:txBody>
      </p:sp>
    </p:spTree>
    <p:extLst>
      <p:ext uri="{BB962C8B-B14F-4D97-AF65-F5344CB8AC3E}">
        <p14:creationId xmlns:p14="http://schemas.microsoft.com/office/powerpoint/2010/main" val="2180509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Feature smart settings that allow accessible customization with minimal custom code: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Adding more smart components that change their color based on background</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Smart settings for links that choose accessible link and hover states</a:t>
            </a:r>
          </a:p>
        </p:txBody>
      </p:sp>
    </p:spTree>
    <p:extLst>
      <p:ext uri="{BB962C8B-B14F-4D97-AF65-F5344CB8AC3E}">
        <p14:creationId xmlns:p14="http://schemas.microsoft.com/office/powerpoint/2010/main" val="13746007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Make accessibility one of our core design principles: </a:t>
            </a:r>
          </a:p>
          <a:p>
            <a:pPr marL="158750" lvl="0" indent="0" algn="l" rtl="0">
              <a:lnSpc>
                <a:spcPct val="100000"/>
              </a:lnSpc>
              <a:spcBef>
                <a:spcPts val="0"/>
              </a:spcBef>
              <a:spcAft>
                <a:spcPts val="0"/>
              </a:spcAft>
              <a:buSzPts val="1100"/>
              <a:buNone/>
            </a:pPr>
            <a:r>
              <a:rPr lang="en-US" sz="1400" dirty="0">
                <a:latin typeface="Public Sans"/>
                <a:ea typeface="Public Sans"/>
                <a:cs typeface="Public Sans"/>
                <a:sym typeface="Public Sans"/>
              </a:rPr>
              <a:t>It's not only part of our mission to embrace accessibility in our own work, but to do what we can to encourage it </a:t>
            </a:r>
          </a:p>
          <a:p>
            <a:pPr marL="158750" lvl="0" indent="0" algn="l" rtl="0">
              <a:lnSpc>
                <a:spcPct val="100000"/>
              </a:lnSpc>
              <a:spcBef>
                <a:spcPts val="0"/>
              </a:spcBef>
              <a:spcAft>
                <a:spcPts val="0"/>
              </a:spcAft>
              <a:buSzPts val="1100"/>
              <a:buNone/>
            </a:pPr>
            <a:endParaRPr lang="en-US" sz="1400" dirty="0">
              <a:latin typeface="Public Sans"/>
              <a:ea typeface="Public Sans"/>
              <a:cs typeface="Public Sans"/>
              <a:sym typeface="Public Sans"/>
            </a:endParaRPr>
          </a:p>
          <a:p>
            <a:pPr marL="158750" lvl="0" indent="0" algn="l" rtl="0">
              <a:lnSpc>
                <a:spcPct val="100000"/>
              </a:lnSpc>
              <a:spcBef>
                <a:spcPts val="0"/>
              </a:spcBef>
              <a:spcAft>
                <a:spcPts val="0"/>
              </a:spcAft>
              <a:buSzPts val="1100"/>
              <a:buNone/>
            </a:pPr>
            <a:r>
              <a:rPr lang="en-US" sz="1400" b="1" dirty="0">
                <a:latin typeface="Public Sans"/>
                <a:ea typeface="Public Sans"/>
                <a:cs typeface="Public Sans"/>
                <a:sym typeface="Public Sans"/>
              </a:rPr>
              <a:t>We prioritize accessibility issues. </a:t>
            </a:r>
            <a:r>
              <a:rPr lang="en-US" sz="1400" dirty="0">
                <a:latin typeface="Public Sans"/>
                <a:ea typeface="Public Sans"/>
                <a:cs typeface="Public Sans"/>
                <a:sym typeface="Public Sans"/>
              </a:rPr>
              <a:t>We will work hard to fix accessibility-related issues quickly, and to get them into the next available release. Accessibility is a mission-critical service for USWDS, and we want to know when there's an opportunity to fix something that's broken or improve something that could be better.</a:t>
            </a:r>
          </a:p>
        </p:txBody>
      </p:sp>
    </p:spTree>
    <p:extLst>
      <p:ext uri="{BB962C8B-B14F-4D97-AF65-F5344CB8AC3E}">
        <p14:creationId xmlns:p14="http://schemas.microsoft.com/office/powerpoint/2010/main" val="40152046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Google Shape;17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But our accessibility work — what we do — only gets your product part of the way there. Designing with USWDS is a great way to incorporate accessibility early, but what you build with USWDS and how you compose that work is just as important. Just as you could build a completely impractical kitchen from perfectly acceptable constituent parts, the most important part of your own accessibility is in its holistic experience. In fact, the most recent drafts of WCAG 3.0 — the probable successor to WCAG 2.1 — makes a distinction between atomic tests (the mostly automated tests that test each section of your site against specific criteria, similar to WCAG 2.1) and holistic tests (which are closer to standard usability testing and human-centered design). Regardless of the methodology in WCAG, it's important to recognize that building with accessible components does not guarantee an accessible service. We recommend a mix of automated, semi-automated, and manual testing in addition to actual tests with real people who need assistive accommodations to interact with services effectively. </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Today, we're publishing a new page on our website that collects accessibility resources and outlines what both the design system and its users need to do to better embrace accessibility from start-to-finish in every development cycle. </a:t>
            </a:r>
          </a:p>
          <a:p>
            <a:pPr marL="158750" lvl="0" indent="0" algn="l" rtl="0">
              <a:lnSpc>
                <a:spcPct val="100000"/>
              </a:lnSpc>
              <a:spcBef>
                <a:spcPts val="0"/>
              </a:spcBef>
              <a:spcAft>
                <a:spcPts val="0"/>
              </a:spcAft>
              <a:buSzPts val="1100"/>
              <a:buNone/>
            </a:pPr>
            <a:endParaRPr lang="en-US" sz="1100" b="0" i="0" u="none" strike="noStrike" cap="none" dirty="0">
              <a:solidFill>
                <a:srgbClr val="000000"/>
              </a:solidFill>
              <a:effectLst/>
              <a:latin typeface="Arial"/>
              <a:ea typeface="Arial"/>
              <a:cs typeface="Arial"/>
              <a:sym typeface="Arial"/>
            </a:endParaRPr>
          </a:p>
          <a:p>
            <a:pPr marL="15875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And we plan to add more resources such as collecting past, current, and upcoming accessibility improvements on this page as well, so you can see what we're working on, and what we've addressed as the design system evolves.</a:t>
            </a:r>
            <a:endParaRPr sz="1400" dirty="0">
              <a:latin typeface="Public Sans"/>
              <a:ea typeface="Public Sans"/>
              <a:cs typeface="Public Sans"/>
              <a:sym typeface="Public Sans"/>
            </a:endParaRPr>
          </a:p>
        </p:txBody>
      </p:sp>
    </p:spTree>
    <p:extLst>
      <p:ext uri="{BB962C8B-B14F-4D97-AF65-F5344CB8AC3E}">
        <p14:creationId xmlns:p14="http://schemas.microsoft.com/office/powerpoint/2010/main" val="34563067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All of this is in the service of what we hope the design system can do for any project: Make the technical requirements part of the solution from the start, so you can really focus on the really key stuff: User testing, great content, and clear organization — simple, straightforward services.</a:t>
            </a:r>
            <a:endParaRPr sz="1400" dirty="0">
              <a:latin typeface="Public Sans"/>
              <a:ea typeface="Public Sans"/>
              <a:cs typeface="Public Sans"/>
              <a:sym typeface="Public Sans"/>
            </a:endParaRPr>
          </a:p>
        </p:txBody>
      </p:sp>
    </p:spTree>
    <p:extLst>
      <p:ext uri="{BB962C8B-B14F-4D97-AF65-F5344CB8AC3E}">
        <p14:creationId xmlns:p14="http://schemas.microsoft.com/office/powerpoint/2010/main" val="16968116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400" dirty="0"/>
              <a:t>Thanks for joining us on Global Accessibility Awareness Day. Let's do what we can to let technology enable participation, not frustrate it.</a:t>
            </a:r>
            <a:endParaRPr sz="1400"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9" name="Google Shape;549;p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So let's get into questions and answers. We're going to be experimenting with something new this week. We're going to turn off recording for Q&amp;A, both to keep the recordings shorter, and to see if it allows us to ask and answer different kinds of questions. So don't be shy. We'll turn off the recording and open the floor now!</a:t>
            </a:r>
            <a:endParaRPr sz="1400"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6" name="Google Shape;556;p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Thanks for joining today's USWDS monthly call. Next month, the monthly call is on June 17, the third Thursday of June, and we'll be discussing Pagination.</a:t>
            </a:r>
          </a:p>
          <a:p>
            <a:pPr marL="158750" lvl="0" indent="0" algn="l" rtl="0">
              <a:lnSpc>
                <a:spcPct val="100000"/>
              </a:lnSpc>
              <a:spcBef>
                <a:spcPts val="0"/>
              </a:spcBef>
              <a:spcAft>
                <a:spcPts val="0"/>
              </a:spcAft>
              <a:buSzPts val="1100"/>
              <a:buNone/>
            </a:pPr>
            <a:endParaRPr lang="en-US" sz="1100" b="0" i="0" u="none" strike="noStrike" cap="none" dirty="0">
              <a:solidFill>
                <a:srgbClr val="000000"/>
              </a:solidFill>
              <a:latin typeface="Arial"/>
              <a:ea typeface="Arial"/>
              <a:cs typeface="Arial"/>
              <a:sym typeface="Arial"/>
            </a:endParaRPr>
          </a:p>
          <a:p>
            <a:pPr marL="15875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And, as always, I encourage you to join our community in the #</a:t>
            </a:r>
            <a:r>
              <a:rPr lang="en-US" sz="1100" b="0" i="0" u="none" strike="noStrike" cap="none" dirty="0" err="1">
                <a:solidFill>
                  <a:srgbClr val="000000"/>
                </a:solidFill>
                <a:latin typeface="Arial"/>
                <a:ea typeface="Arial"/>
                <a:cs typeface="Arial"/>
                <a:sym typeface="Arial"/>
              </a:rPr>
              <a:t>uswds</a:t>
            </a:r>
            <a:r>
              <a:rPr lang="en-US" sz="1100" b="0" i="0" u="none" strike="noStrike" cap="none" dirty="0">
                <a:solidFill>
                  <a:srgbClr val="000000"/>
                </a:solidFill>
                <a:latin typeface="Arial"/>
                <a:ea typeface="Arial"/>
                <a:cs typeface="Arial"/>
                <a:sym typeface="Arial"/>
              </a:rPr>
              <a:t>-public Slack channel so you can follow our progress, get answers, and contribute to the discussion. </a:t>
            </a:r>
          </a:p>
          <a:p>
            <a:pPr marL="158750" lvl="0" indent="0" algn="l" rtl="0">
              <a:lnSpc>
                <a:spcPct val="100000"/>
              </a:lnSpc>
              <a:spcBef>
                <a:spcPts val="0"/>
              </a:spcBef>
              <a:spcAft>
                <a:spcPts val="0"/>
              </a:spcAft>
              <a:buSzPts val="1100"/>
              <a:buNone/>
            </a:pPr>
            <a:endParaRPr lang="en-US" sz="1100" b="0" i="0" u="none" strike="noStrike" cap="none" dirty="0">
              <a:solidFill>
                <a:srgbClr val="000000"/>
              </a:solidFill>
              <a:latin typeface="Arial"/>
              <a:ea typeface="Arial"/>
              <a:cs typeface="Arial"/>
              <a:sym typeface="Arial"/>
            </a:endParaRPr>
          </a:p>
          <a:p>
            <a:pPr marL="15875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Follow us on </a:t>
            </a:r>
            <a:r>
              <a:rPr lang="en-US" sz="1100" b="0" i="0" u="none" strike="noStrike" cap="none" dirty="0" err="1">
                <a:solidFill>
                  <a:srgbClr val="000000"/>
                </a:solidFill>
                <a:latin typeface="Arial"/>
                <a:ea typeface="Arial"/>
                <a:cs typeface="Arial"/>
                <a:sym typeface="Arial"/>
              </a:rPr>
              <a:t>Github</a:t>
            </a:r>
            <a:r>
              <a:rPr lang="en-US" sz="1100" b="0" i="0" u="none" strike="noStrike" cap="none" dirty="0">
                <a:solidFill>
                  <a:srgbClr val="000000"/>
                </a:solidFill>
                <a:latin typeface="Arial"/>
                <a:ea typeface="Arial"/>
                <a:cs typeface="Arial"/>
                <a:sym typeface="Arial"/>
              </a:rPr>
              <a:t> at </a:t>
            </a:r>
            <a:r>
              <a:rPr lang="en-US" sz="1100" b="0" i="0" u="none" strike="noStrike" cap="none" dirty="0" err="1">
                <a:solidFill>
                  <a:srgbClr val="000000"/>
                </a:solidFill>
                <a:latin typeface="Arial"/>
                <a:ea typeface="Arial"/>
                <a:cs typeface="Arial"/>
                <a:sym typeface="Arial"/>
              </a:rPr>
              <a:t>github.com</a:t>
            </a:r>
            <a:r>
              <a:rPr lang="en-US" sz="1100" b="0" i="0" u="none" strike="noStrike" cap="none" dirty="0">
                <a:solidFill>
                  <a:srgbClr val="000000"/>
                </a:solidFill>
                <a:latin typeface="Arial"/>
                <a:ea typeface="Arial"/>
                <a:cs typeface="Arial"/>
                <a:sym typeface="Arial"/>
              </a:rPr>
              <a:t>/</a:t>
            </a:r>
            <a:r>
              <a:rPr lang="en-US" sz="1100" b="0" i="0" u="none" strike="noStrike" cap="none" dirty="0" err="1">
                <a:solidFill>
                  <a:srgbClr val="000000"/>
                </a:solidFill>
                <a:latin typeface="Arial"/>
                <a:ea typeface="Arial"/>
                <a:cs typeface="Arial"/>
                <a:sym typeface="Arial"/>
              </a:rPr>
              <a:t>uswds</a:t>
            </a:r>
            <a:r>
              <a:rPr lang="en-US" sz="1100" b="0" i="0" u="none" strike="noStrike" cap="none" dirty="0">
                <a:solidFill>
                  <a:srgbClr val="000000"/>
                </a:solidFill>
                <a:latin typeface="Arial"/>
                <a:ea typeface="Arial"/>
                <a:cs typeface="Arial"/>
                <a:sym typeface="Arial"/>
              </a:rPr>
              <a:t>, check out our website, and visit </a:t>
            </a:r>
            <a:r>
              <a:rPr lang="en-US" sz="1100" b="0" i="0" u="none" strike="noStrike" cap="none" dirty="0" err="1">
                <a:solidFill>
                  <a:srgbClr val="000000"/>
                </a:solidFill>
                <a:latin typeface="Arial"/>
                <a:ea typeface="Arial"/>
                <a:cs typeface="Arial"/>
                <a:sym typeface="Arial"/>
              </a:rPr>
              <a:t>designsystem.digital.gov</a:t>
            </a:r>
            <a:r>
              <a:rPr lang="en-US" sz="1100" b="0" i="0" u="none" strike="noStrike" cap="none" dirty="0">
                <a:solidFill>
                  <a:srgbClr val="000000"/>
                </a:solidFill>
                <a:latin typeface="Arial"/>
                <a:ea typeface="Arial"/>
                <a:cs typeface="Arial"/>
                <a:sym typeface="Arial"/>
              </a:rPr>
              <a:t>/about/community to join us and your colleagues across government who are using USWDS.</a:t>
            </a:r>
          </a:p>
          <a:p>
            <a:pPr marL="158750" lvl="0" indent="0" algn="l" rtl="0">
              <a:lnSpc>
                <a:spcPct val="100000"/>
              </a:lnSpc>
              <a:spcBef>
                <a:spcPts val="0"/>
              </a:spcBef>
              <a:spcAft>
                <a:spcPts val="0"/>
              </a:spcAft>
              <a:buSzPts val="1100"/>
              <a:buNone/>
            </a:pPr>
            <a:endParaRPr lang="en-US" sz="1100" b="0" i="0" u="none" strike="noStrike" cap="none" dirty="0">
              <a:solidFill>
                <a:srgbClr val="000000"/>
              </a:solidFill>
              <a:latin typeface="Arial"/>
              <a:ea typeface="Arial"/>
              <a:cs typeface="Arial"/>
              <a:sym typeface="Arial"/>
            </a:endParaRPr>
          </a:p>
          <a:p>
            <a:pPr marL="158750" lvl="0" indent="0" algn="l" rtl="0">
              <a:lnSpc>
                <a:spcPct val="100000"/>
              </a:lnSpc>
              <a:spcBef>
                <a:spcPts val="0"/>
              </a:spcBef>
              <a:spcAft>
                <a:spcPts val="0"/>
              </a:spcAft>
              <a:buSzPts val="1100"/>
              <a:buNone/>
            </a:pPr>
            <a:r>
              <a:rPr lang="en-US" sz="1100" b="0" i="0" u="none" strike="noStrike" cap="none" dirty="0">
                <a:solidFill>
                  <a:srgbClr val="000000"/>
                </a:solidFill>
                <a:latin typeface="Arial"/>
                <a:ea typeface="Arial"/>
                <a:cs typeface="Arial"/>
                <a:sym typeface="Arial"/>
              </a:rPr>
              <a:t>Thank you, and see you next month!</a:t>
            </a:r>
            <a:endParaRPr sz="1400" dirty="0">
              <a:latin typeface="Public Sans"/>
              <a:ea typeface="Public Sans"/>
              <a:cs typeface="Public Sans"/>
              <a:sym typeface="Public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So what's our agenda for today? </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First, as always, we'll show off a few nice new site launches.</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Then we'll kick off our Global Accessibility Awareness Day program by talking with a few folks who are thinking about accessibility every day.</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then I'll go into a bit of detail about how we approach accessibility — how we think about accessibility and what we do to deliver accessible components and guidance, as well as what teams need to keep in mind to build accessibly with the design system.</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[CLICK]</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And I'll try to keep all this down to about 30 minutes or so. We're trying to deliver more snappy monthly calls. This should give us some more time to get questions and feedback from you — so ask questions in the chat as we go, or hold on to your Qs to the end. I swear we'll have time today!</a:t>
            </a:r>
          </a:p>
        </p:txBody>
      </p:sp>
    </p:spTree>
    <p:extLst>
      <p:ext uri="{BB962C8B-B14F-4D97-AF65-F5344CB8AC3E}">
        <p14:creationId xmlns:p14="http://schemas.microsoft.com/office/powerpoint/2010/main" val="4130844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Let's get into site launches.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fontAlgn="base">
              <a:buNone/>
            </a:pPr>
            <a:r>
              <a:rPr lang="en-US" sz="1100" b="0" i="0" u="none" strike="noStrike" cap="none" dirty="0">
                <a:solidFill>
                  <a:srgbClr val="000000"/>
                </a:solidFill>
                <a:effectLst/>
                <a:latin typeface="Arial"/>
                <a:ea typeface="Arial"/>
                <a:cs typeface="Arial"/>
                <a:sym typeface="Arial"/>
              </a:rPr>
              <a:t>First up, </a:t>
            </a:r>
            <a:r>
              <a:rPr lang="en-US" sz="1100" b="1" i="0" u="none" strike="noStrike" cap="none" dirty="0" err="1">
                <a:solidFill>
                  <a:srgbClr val="000000"/>
                </a:solidFill>
                <a:effectLst/>
                <a:latin typeface="Arial"/>
                <a:ea typeface="Arial"/>
                <a:cs typeface="Arial"/>
                <a:sym typeface="Arial"/>
              </a:rPr>
              <a:t>ai.gov</a:t>
            </a:r>
            <a:r>
              <a:rPr lang="en-US" sz="1100" b="0" i="0" u="none" strike="noStrike" cap="none" dirty="0">
                <a:solidFill>
                  <a:srgbClr val="000000"/>
                </a:solidFill>
                <a:effectLst/>
                <a:latin typeface="Arial"/>
                <a:ea typeface="Arial"/>
                <a:cs typeface="Arial"/>
                <a:sym typeface="Arial"/>
              </a:rPr>
              <a:t>, the website of the National Artificial Intelligence Initiative. Its homepage shows a gleaming network of nodes with the words National Artificial Intelligence Initiative.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t>Here's </a:t>
            </a:r>
            <a:r>
              <a:rPr lang="en-US" sz="1400" dirty="0" err="1"/>
              <a:t>saferfederalworkforce.gov</a:t>
            </a:r>
            <a:r>
              <a:rPr lang="en-US" sz="1400" dirty="0"/>
              <a:t>, a crisp documentation site for the Safer Federal Workforce Task Force. This site shows bright blues and reds, a photo of two employees wearing masks, and the words: "Creating a safer federal workforce: A response to COVID-19"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t>Next, </a:t>
            </a:r>
            <a:r>
              <a:rPr lang="en-US" sz="1400" dirty="0" err="1"/>
              <a:t>iadrp.nia.nih.gov</a:t>
            </a:r>
            <a:r>
              <a:rPr lang="en-US" sz="1400" dirty="0"/>
              <a:t>, the home of the International Alzheimer’s and Related Dementias Research Portfolio. The homepage shows a green button, a large search bar, and a full-page image of neurons.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sz="1400" dirty="0"/>
              <a:t>Now, </a:t>
            </a:r>
            <a:r>
              <a:rPr lang="en-US" sz="1400" dirty="0" err="1"/>
              <a:t>apprenticeship.gov</a:t>
            </a:r>
            <a:r>
              <a:rPr lang="en-US" sz="1400" dirty="0"/>
              <a:t>, a site to connect apprentices and apprentice programs. This site shows a clean image for a modern conference room, and a gray text area that reads: "Call for nominations".</a:t>
            </a:r>
          </a:p>
        </p:txBody>
      </p:sp>
    </p:spTree>
    <p:extLst>
      <p:ext uri="{BB962C8B-B14F-4D97-AF65-F5344CB8AC3E}">
        <p14:creationId xmlns:p14="http://schemas.microsoft.com/office/powerpoint/2010/main" val="2399381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tx">
  <p:cSld name="TITLE_AND_BODY">
    <p:bg>
      <p:bgPr>
        <a:solidFill>
          <a:srgbClr val="212121"/>
        </a:solidFill>
        <a:effectLst/>
      </p:bgPr>
    </p:bg>
    <p:spTree>
      <p:nvGrpSpPr>
        <p:cNvPr id="1" name="Shape 9"/>
        <p:cNvGrpSpPr/>
        <p:nvPr/>
      </p:nvGrpSpPr>
      <p:grpSpPr>
        <a:xfrm>
          <a:off x="0" y="0"/>
          <a:ext cx="0" cy="0"/>
          <a:chOff x="0" y="0"/>
          <a:chExt cx="0" cy="0"/>
        </a:xfrm>
      </p:grpSpPr>
      <p:sp>
        <p:nvSpPr>
          <p:cNvPr id="10" name="Google Shape;10;p7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
        <p:cNvGrpSpPr/>
        <p:nvPr/>
      </p:nvGrpSpPr>
      <p:grpSpPr>
        <a:xfrm>
          <a:off x="0" y="0"/>
          <a:ext cx="0" cy="0"/>
          <a:chOff x="0" y="0"/>
          <a:chExt cx="0" cy="0"/>
        </a:xfrm>
      </p:grpSpPr>
      <p:pic>
        <p:nvPicPr>
          <p:cNvPr id="52" name="Google Shape;52;p86" descr="Unisted States Census Bureau"/>
          <p:cNvPicPr preferRelativeResize="0"/>
          <p:nvPr/>
        </p:nvPicPr>
        <p:blipFill rotWithShape="1">
          <a:blip r:embed="rId2">
            <a:alphaModFix/>
          </a:blip>
          <a:srcRect/>
          <a:stretch/>
        </p:blipFill>
        <p:spPr>
          <a:xfrm>
            <a:off x="6274617" y="2218618"/>
            <a:ext cx="1343024" cy="876300"/>
          </a:xfrm>
          <a:prstGeom prst="rect">
            <a:avLst/>
          </a:prstGeom>
          <a:noFill/>
          <a:ln>
            <a:noFill/>
          </a:ln>
        </p:spPr>
      </p:pic>
      <p:sp>
        <p:nvSpPr>
          <p:cNvPr id="53" name="Google Shape;53;p86"/>
          <p:cNvSpPr txBox="1">
            <a:spLocks noGrp="1"/>
          </p:cNvSpPr>
          <p:nvPr>
            <p:ph type="title"/>
          </p:nvPr>
        </p:nvSpPr>
        <p:spPr>
          <a:xfrm>
            <a:off x="400050" y="301837"/>
            <a:ext cx="7543800" cy="9942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3300"/>
              <a:buFont typeface="Arial"/>
              <a:buNone/>
              <a:defRPr sz="33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86"/>
          <p:cNvSpPr txBox="1">
            <a:spLocks noGrp="1"/>
          </p:cNvSpPr>
          <p:nvPr>
            <p:ph type="body" idx="1"/>
          </p:nvPr>
        </p:nvSpPr>
        <p:spPr>
          <a:xfrm>
            <a:off x="400050" y="1418518"/>
            <a:ext cx="7543800" cy="8001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chemeClr val="lt1"/>
              </a:buClr>
              <a:buSzPts val="1800"/>
              <a:buFont typeface="Arial"/>
              <a:buNone/>
              <a:defRPr sz="1800" b="1" i="1"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55" name="Google Shape;55;p86"/>
          <p:cNvSpPr txBox="1">
            <a:spLocks noGrp="1"/>
          </p:cNvSpPr>
          <p:nvPr>
            <p:ph type="body" idx="2"/>
          </p:nvPr>
        </p:nvSpPr>
        <p:spPr>
          <a:xfrm>
            <a:off x="400050" y="2343150"/>
            <a:ext cx="4283700" cy="685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500"/>
              </a:spcBef>
              <a:spcAft>
                <a:spcPts val="0"/>
              </a:spcAft>
              <a:buClr>
                <a:schemeClr val="lt1"/>
              </a:buClr>
              <a:buSzPts val="2400"/>
              <a:buFont typeface="Arial"/>
              <a:buNone/>
              <a:defRPr sz="2400" b="1" i="0"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pic>
        <p:nvPicPr>
          <p:cNvPr id="56" name="Google Shape;56;p86" descr="GSA Starmark logo"/>
          <p:cNvPicPr preferRelativeResize="0"/>
          <p:nvPr/>
        </p:nvPicPr>
        <p:blipFill rotWithShape="1">
          <a:blip r:embed="rId3">
            <a:alphaModFix/>
          </a:blip>
          <a:srcRect/>
          <a:stretch/>
        </p:blipFill>
        <p:spPr>
          <a:xfrm>
            <a:off x="5349240" y="2311146"/>
            <a:ext cx="704850" cy="704850"/>
          </a:xfrm>
          <a:prstGeom prst="rect">
            <a:avLst/>
          </a:prstGeom>
          <a:noFill/>
          <a:ln>
            <a:noFill/>
          </a:ln>
        </p:spPr>
      </p:pic>
      <p:pic>
        <p:nvPicPr>
          <p:cNvPr id="57" name="Google Shape;57;p86" descr="Seal of the CIO Council"/>
          <p:cNvPicPr preferRelativeResize="0"/>
          <p:nvPr/>
        </p:nvPicPr>
        <p:blipFill rotWithShape="1">
          <a:blip r:embed="rId4">
            <a:alphaModFix/>
          </a:blip>
          <a:srcRect/>
          <a:stretch/>
        </p:blipFill>
        <p:spPr>
          <a:xfrm>
            <a:off x="7842083" y="2228850"/>
            <a:ext cx="866775" cy="866775"/>
          </a:xfrm>
          <a:prstGeom prst="rect">
            <a:avLst/>
          </a:prstGeom>
          <a:noFill/>
          <a:ln>
            <a:noFill/>
          </a:ln>
        </p:spPr>
      </p:pic>
      <p:sp>
        <p:nvSpPr>
          <p:cNvPr id="58" name="Google Shape;58;p86"/>
          <p:cNvSpPr txBox="1">
            <a:spLocks noGrp="1"/>
          </p:cNvSpPr>
          <p:nvPr>
            <p:ph type="body" idx="3"/>
          </p:nvPr>
        </p:nvSpPr>
        <p:spPr>
          <a:xfrm>
            <a:off x="400050" y="4586519"/>
            <a:ext cx="8286600" cy="4002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rgbClr val="006197"/>
              </a:buClr>
              <a:buSzPts val="1800"/>
              <a:buFont typeface="Arial"/>
              <a:buNone/>
              <a:defRPr sz="1800" b="1" i="1" u="none" strike="noStrike" cap="none">
                <a:solidFill>
                  <a:srgbClr val="006197"/>
                </a:solidFill>
                <a:latin typeface="Arial"/>
                <a:ea typeface="Arial"/>
                <a:cs typeface="Arial"/>
                <a:sym typeface="Arial"/>
              </a:defRPr>
            </a:lvl1pPr>
            <a:lvl2pPr marL="914400" marR="0" lvl="1"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2pPr>
            <a:lvl3pPr marL="1371600" marR="0" lvl="2"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59" name="Google Shape;59;p86"/>
          <p:cNvSpPr txBox="1">
            <a:spLocks noGrp="1"/>
          </p:cNvSpPr>
          <p:nvPr>
            <p:ph type="body" idx="4"/>
          </p:nvPr>
        </p:nvSpPr>
        <p:spPr>
          <a:xfrm>
            <a:off x="400050" y="3643302"/>
            <a:ext cx="8286600" cy="931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700"/>
              </a:spcBef>
              <a:spcAft>
                <a:spcPts val="0"/>
              </a:spcAft>
              <a:buClr>
                <a:srgbClr val="006197"/>
              </a:buClr>
              <a:buSzPts val="3300"/>
              <a:buFont typeface="Arial"/>
              <a:buNone/>
              <a:defRPr sz="3300" b="1" i="0" u="none" strike="noStrike" cap="none">
                <a:solidFill>
                  <a:srgbClr val="006197"/>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No Logos">
  <p:cSld name="Title Slide No Logos">
    <p:spTree>
      <p:nvGrpSpPr>
        <p:cNvPr id="1" name="Shape 60"/>
        <p:cNvGrpSpPr/>
        <p:nvPr/>
      </p:nvGrpSpPr>
      <p:grpSpPr>
        <a:xfrm>
          <a:off x="0" y="0"/>
          <a:ext cx="0" cy="0"/>
          <a:chOff x="0" y="0"/>
          <a:chExt cx="0" cy="0"/>
        </a:xfrm>
      </p:grpSpPr>
      <p:sp>
        <p:nvSpPr>
          <p:cNvPr id="61" name="Google Shape;61;p87"/>
          <p:cNvSpPr txBox="1">
            <a:spLocks noGrp="1"/>
          </p:cNvSpPr>
          <p:nvPr>
            <p:ph type="title"/>
          </p:nvPr>
        </p:nvSpPr>
        <p:spPr>
          <a:xfrm>
            <a:off x="400050" y="301837"/>
            <a:ext cx="7543800" cy="9942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lt1"/>
              </a:buClr>
              <a:buSzPts val="3300"/>
              <a:buFont typeface="Arial"/>
              <a:buNone/>
              <a:defRPr sz="33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 name="Google Shape;62;p87"/>
          <p:cNvSpPr txBox="1">
            <a:spLocks noGrp="1"/>
          </p:cNvSpPr>
          <p:nvPr>
            <p:ph type="body" idx="1"/>
          </p:nvPr>
        </p:nvSpPr>
        <p:spPr>
          <a:xfrm>
            <a:off x="400050" y="1418518"/>
            <a:ext cx="7543800" cy="8001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chemeClr val="lt1"/>
              </a:buClr>
              <a:buSzPts val="1800"/>
              <a:buFont typeface="Arial"/>
              <a:buNone/>
              <a:defRPr sz="1800" b="1" i="1"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3" name="Google Shape;63;p87"/>
          <p:cNvSpPr txBox="1">
            <a:spLocks noGrp="1"/>
          </p:cNvSpPr>
          <p:nvPr>
            <p:ph type="body" idx="2"/>
          </p:nvPr>
        </p:nvSpPr>
        <p:spPr>
          <a:xfrm>
            <a:off x="400050" y="2343150"/>
            <a:ext cx="4283700" cy="685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500"/>
              </a:spcBef>
              <a:spcAft>
                <a:spcPts val="0"/>
              </a:spcAft>
              <a:buClr>
                <a:schemeClr val="lt1"/>
              </a:buClr>
              <a:buSzPts val="2400"/>
              <a:buFont typeface="Arial"/>
              <a:buNone/>
              <a:defRPr sz="2400" b="1" i="0" u="none" strike="noStrike" cap="none">
                <a:solidFill>
                  <a:schemeClr val="lt1"/>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4" name="Google Shape;64;p87"/>
          <p:cNvSpPr txBox="1">
            <a:spLocks noGrp="1"/>
          </p:cNvSpPr>
          <p:nvPr>
            <p:ph type="body" idx="3"/>
          </p:nvPr>
        </p:nvSpPr>
        <p:spPr>
          <a:xfrm>
            <a:off x="400050" y="4586519"/>
            <a:ext cx="8286600" cy="4002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400"/>
              </a:spcBef>
              <a:spcAft>
                <a:spcPts val="0"/>
              </a:spcAft>
              <a:buClr>
                <a:srgbClr val="006197"/>
              </a:buClr>
              <a:buSzPts val="1800"/>
              <a:buFont typeface="Arial"/>
              <a:buNone/>
              <a:defRPr sz="1800" b="1" i="1" u="none" strike="noStrike" cap="none">
                <a:solidFill>
                  <a:srgbClr val="006197"/>
                </a:solidFill>
                <a:latin typeface="Arial"/>
                <a:ea typeface="Arial"/>
                <a:cs typeface="Arial"/>
                <a:sym typeface="Arial"/>
              </a:defRPr>
            </a:lvl1pPr>
            <a:lvl2pPr marL="914400" marR="0" lvl="1"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2pPr>
            <a:lvl3pPr marL="1371600" marR="0" lvl="2"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5" name="Google Shape;65;p87"/>
          <p:cNvSpPr txBox="1">
            <a:spLocks noGrp="1"/>
          </p:cNvSpPr>
          <p:nvPr>
            <p:ph type="body" idx="4"/>
          </p:nvPr>
        </p:nvSpPr>
        <p:spPr>
          <a:xfrm>
            <a:off x="400050" y="3643302"/>
            <a:ext cx="8286600" cy="9318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700"/>
              </a:spcBef>
              <a:spcAft>
                <a:spcPts val="0"/>
              </a:spcAft>
              <a:buClr>
                <a:srgbClr val="006197"/>
              </a:buClr>
              <a:buSzPts val="3300"/>
              <a:buFont typeface="Arial"/>
              <a:buNone/>
              <a:defRPr sz="3300" b="1" i="0" u="none" strike="noStrike" cap="none">
                <a:solidFill>
                  <a:srgbClr val="006197"/>
                </a:solidFill>
                <a:latin typeface="Arial"/>
                <a:ea typeface="Arial"/>
                <a:cs typeface="Arial"/>
                <a:sym typeface="Arial"/>
              </a:defRPr>
            </a:lvl1pPr>
            <a:lvl2pPr marL="914400" marR="0" lvl="1" indent="-361950" algn="l" rtl="0">
              <a:lnSpc>
                <a:spcPct val="100000"/>
              </a:lnSpc>
              <a:spcBef>
                <a:spcPts val="4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5pPr>
            <a:lvl6pPr marL="2743200" marR="0" lvl="5"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ext" type="twoColTx">
  <p:cSld name="TITLE_AND_TWO_COLUMNS">
    <p:spTree>
      <p:nvGrpSpPr>
        <p:cNvPr id="1" name="Shape 11"/>
        <p:cNvGrpSpPr/>
        <p:nvPr/>
      </p:nvGrpSpPr>
      <p:grpSpPr>
        <a:xfrm>
          <a:off x="0" y="0"/>
          <a:ext cx="0" cy="0"/>
          <a:chOff x="0" y="0"/>
          <a:chExt cx="0" cy="0"/>
        </a:xfrm>
      </p:grpSpPr>
      <p:sp>
        <p:nvSpPr>
          <p:cNvPr id="12" name="Google Shape;12;p77"/>
          <p:cNvSpPr txBox="1">
            <a:spLocks noGrp="1"/>
          </p:cNvSpPr>
          <p:nvPr>
            <p:ph type="title"/>
          </p:nvPr>
        </p:nvSpPr>
        <p:spPr>
          <a:xfrm>
            <a:off x="5572050" y="124100"/>
            <a:ext cx="3449100" cy="448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b="1"/>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77"/>
          <p:cNvSpPr txBox="1">
            <a:spLocks noGrp="1"/>
          </p:cNvSpPr>
          <p:nvPr>
            <p:ph type="body" idx="1"/>
          </p:nvPr>
        </p:nvSpPr>
        <p:spPr>
          <a:xfrm>
            <a:off x="5572050" y="570085"/>
            <a:ext cx="3449100" cy="448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sp>
        <p:nvSpPr>
          <p:cNvPr id="14" name="Google Shape;14;p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12121"/>
        </a:solidFill>
        <a:effectLst/>
      </p:bgPr>
    </p:bg>
    <p:spTree>
      <p:nvGrpSpPr>
        <p:cNvPr id="1" name="Shape 15"/>
        <p:cNvGrpSpPr/>
        <p:nvPr/>
      </p:nvGrpSpPr>
      <p:grpSpPr>
        <a:xfrm>
          <a:off x="0" y="0"/>
          <a:ext cx="0" cy="0"/>
          <a:chOff x="0" y="0"/>
          <a:chExt cx="0" cy="0"/>
        </a:xfrm>
      </p:grpSpPr>
      <p:sp>
        <p:nvSpPr>
          <p:cNvPr id="16" name="Google Shape;16;p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7" name="Google Shape;17;p78"/>
          <p:cNvPicPr preferRelativeResize="0"/>
          <p:nvPr/>
        </p:nvPicPr>
        <p:blipFill rotWithShape="1">
          <a:blip r:embed="rId2">
            <a:alphaModFix/>
          </a:blip>
          <a:srcRect/>
          <a:stretch/>
        </p:blipFill>
        <p:spPr>
          <a:xfrm>
            <a:off x="3547725" y="1006850"/>
            <a:ext cx="2048550" cy="2048550"/>
          </a:xfrm>
          <a:prstGeom prst="rect">
            <a:avLst/>
          </a:prstGeom>
          <a:noFill/>
          <a:ln>
            <a:noFill/>
          </a:ln>
        </p:spPr>
      </p:pic>
      <p:pic>
        <p:nvPicPr>
          <p:cNvPr id="18" name="Google Shape;18;p78"/>
          <p:cNvPicPr preferRelativeResize="0"/>
          <p:nvPr/>
        </p:nvPicPr>
        <p:blipFill rotWithShape="1">
          <a:blip r:embed="rId3">
            <a:alphaModFix/>
          </a:blip>
          <a:srcRect/>
          <a:stretch/>
        </p:blipFill>
        <p:spPr>
          <a:xfrm>
            <a:off x="8276044" y="4291275"/>
            <a:ext cx="695492" cy="687650"/>
          </a:xfrm>
          <a:prstGeom prst="rect">
            <a:avLst/>
          </a:prstGeom>
          <a:noFill/>
          <a:ln>
            <a:noFill/>
          </a:ln>
        </p:spPr>
      </p:pic>
      <p:sp>
        <p:nvSpPr>
          <p:cNvPr id="19" name="Google Shape;19;p78"/>
          <p:cNvSpPr txBox="1">
            <a:spLocks noGrp="1"/>
          </p:cNvSpPr>
          <p:nvPr>
            <p:ph type="title"/>
          </p:nvPr>
        </p:nvSpPr>
        <p:spPr>
          <a:xfrm>
            <a:off x="0" y="3083876"/>
            <a:ext cx="9144000" cy="8013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2800"/>
              <a:buNone/>
              <a:defRPr sz="4400" b="1">
                <a:solidFill>
                  <a:srgbClr val="FFFFFF"/>
                </a:solidFill>
                <a:latin typeface="Public Sans"/>
                <a:ea typeface="Public Sans"/>
                <a:cs typeface="Public Sans"/>
                <a:sym typeface="Public San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78"/>
          <p:cNvSpPr txBox="1">
            <a:spLocks noGrp="1"/>
          </p:cNvSpPr>
          <p:nvPr>
            <p:ph type="subTitle" idx="1"/>
          </p:nvPr>
        </p:nvSpPr>
        <p:spPr>
          <a:xfrm>
            <a:off x="906750" y="3776810"/>
            <a:ext cx="7330500" cy="630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Clr>
                <a:srgbClr val="FFBE2E"/>
              </a:buClr>
              <a:buSzPts val="2400"/>
              <a:buFont typeface="Public Sans"/>
              <a:buNone/>
              <a:defRPr sz="2400">
                <a:solidFill>
                  <a:srgbClr val="FFBE2E"/>
                </a:solidFill>
                <a:latin typeface="Public Sans"/>
                <a:ea typeface="Public Sans"/>
                <a:cs typeface="Public Sans"/>
                <a:sym typeface="Public Sans"/>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21" name="Google Shape;21;p78"/>
          <p:cNvSpPr txBox="1">
            <a:spLocks noGrp="1"/>
          </p:cNvSpPr>
          <p:nvPr>
            <p:ph type="body" idx="2"/>
          </p:nvPr>
        </p:nvSpPr>
        <p:spPr>
          <a:xfrm>
            <a:off x="190875" y="4180975"/>
            <a:ext cx="8380500" cy="393600"/>
          </a:xfrm>
          <a:prstGeom prst="rect">
            <a:avLst/>
          </a:prstGeom>
          <a:noFill/>
          <a:ln>
            <a:noFill/>
          </a:ln>
        </p:spPr>
        <p:txBody>
          <a:bodyPr spcFirstLastPara="1" wrap="square" lIns="91425" tIns="91425" rIns="91425" bIns="91425" anchor="t" anchorCtr="0">
            <a:noAutofit/>
          </a:bodyPr>
          <a:lstStyle>
            <a:lvl1pPr marL="457200" lvl="0" indent="-317500" algn="ctr">
              <a:lnSpc>
                <a:spcPct val="115000"/>
              </a:lnSpc>
              <a:spcBef>
                <a:spcPts val="0"/>
              </a:spcBef>
              <a:spcAft>
                <a:spcPts val="0"/>
              </a:spcAft>
              <a:buClr>
                <a:srgbClr val="FFFFFF"/>
              </a:buClr>
              <a:buSzPts val="1400"/>
              <a:buFont typeface="Public Sans"/>
              <a:buChar char="●"/>
              <a:defRPr sz="1400">
                <a:solidFill>
                  <a:srgbClr val="FFFFFF"/>
                </a:solidFill>
                <a:latin typeface="Public Sans"/>
                <a:ea typeface="Public Sans"/>
                <a:cs typeface="Public Sans"/>
                <a:sym typeface="Public Sans"/>
              </a:defRPr>
            </a:lvl1pPr>
            <a:lvl2pPr marL="914400" lvl="1"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2pPr>
            <a:lvl3pPr marL="1371600" lvl="2"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3pPr>
            <a:lvl4pPr marL="1828800" lvl="3"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4pPr>
            <a:lvl5pPr marL="2286000" lvl="4"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5pPr>
            <a:lvl6pPr marL="2743200" lvl="5"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6pPr>
            <a:lvl7pPr marL="3200400" lvl="6"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7pPr>
            <a:lvl8pPr marL="3657600" lvl="7" indent="-317500" algn="ctr">
              <a:lnSpc>
                <a:spcPct val="115000"/>
              </a:lnSpc>
              <a:spcBef>
                <a:spcPts val="1600"/>
              </a:spcBef>
              <a:spcAft>
                <a:spcPts val="0"/>
              </a:spcAft>
              <a:buClr>
                <a:srgbClr val="FFFFFF"/>
              </a:buClr>
              <a:buSzPts val="1400"/>
              <a:buFont typeface="Public Sans"/>
              <a:buChar char="○"/>
              <a:defRPr>
                <a:solidFill>
                  <a:srgbClr val="FFFFFF"/>
                </a:solidFill>
                <a:latin typeface="Public Sans"/>
                <a:ea typeface="Public Sans"/>
                <a:cs typeface="Public Sans"/>
                <a:sym typeface="Public Sans"/>
              </a:defRPr>
            </a:lvl8pPr>
            <a:lvl9pPr marL="4114800" lvl="8" indent="-317500" algn="ctr">
              <a:lnSpc>
                <a:spcPct val="115000"/>
              </a:lnSpc>
              <a:spcBef>
                <a:spcPts val="1600"/>
              </a:spcBef>
              <a:spcAft>
                <a:spcPts val="1600"/>
              </a:spcAft>
              <a:buClr>
                <a:srgbClr val="FFFFFF"/>
              </a:buClr>
              <a:buSzPts val="1400"/>
              <a:buFont typeface="Public Sans"/>
              <a:buChar char="■"/>
              <a:defRPr>
                <a:solidFill>
                  <a:srgbClr val="FFFFFF"/>
                </a:solidFill>
                <a:latin typeface="Public Sans"/>
                <a:ea typeface="Public Sans"/>
                <a:cs typeface="Public Sans"/>
                <a:sym typeface="Public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
        <p:cNvGrpSpPr/>
        <p:nvPr/>
      </p:nvGrpSpPr>
      <p:grpSpPr>
        <a:xfrm>
          <a:off x="0" y="0"/>
          <a:ext cx="0" cy="0"/>
          <a:chOff x="0" y="0"/>
          <a:chExt cx="0" cy="0"/>
        </a:xfrm>
      </p:grpSpPr>
      <p:sp>
        <p:nvSpPr>
          <p:cNvPr id="23" name="Google Shape;23;p7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4" name="Google Shape;24;p7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
        <p:cNvGrpSpPr/>
        <p:nvPr/>
      </p:nvGrpSpPr>
      <p:grpSpPr>
        <a:xfrm>
          <a:off x="0" y="0"/>
          <a:ext cx="0" cy="0"/>
          <a:chOff x="0" y="0"/>
          <a:chExt cx="0" cy="0"/>
        </a:xfrm>
      </p:grpSpPr>
      <p:sp>
        <p:nvSpPr>
          <p:cNvPr id="26" name="Google Shape;26;p8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8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8" name="Google Shape;28;p8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9" name="Google Shape;29;p8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 name="Google Shape;30;p8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
        <p:cNvGrpSpPr/>
        <p:nvPr/>
      </p:nvGrpSpPr>
      <p:grpSpPr>
        <a:xfrm>
          <a:off x="0" y="0"/>
          <a:ext cx="0" cy="0"/>
          <a:chOff x="0" y="0"/>
          <a:chExt cx="0" cy="0"/>
        </a:xfrm>
      </p:grpSpPr>
      <p:sp>
        <p:nvSpPr>
          <p:cNvPr id="32" name="Google Shape;32;p8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33" name="Google Shape;33;p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8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6" name="Google Shape;36;p8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37" name="Google Shape;37;p8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
        <p:nvSpPr>
          <p:cNvPr id="39" name="Google Shape;39;p8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TS Slide Layout (KB)">
  <p:cSld name="TITLE_2">
    <p:spTree>
      <p:nvGrpSpPr>
        <p:cNvPr id="1" name="Shape 40"/>
        <p:cNvGrpSpPr/>
        <p:nvPr/>
      </p:nvGrpSpPr>
      <p:grpSpPr>
        <a:xfrm>
          <a:off x="0" y="0"/>
          <a:ext cx="0" cy="0"/>
          <a:chOff x="0" y="0"/>
          <a:chExt cx="0" cy="0"/>
        </a:xfrm>
      </p:grpSpPr>
      <p:sp>
        <p:nvSpPr>
          <p:cNvPr id="41" name="Google Shape;41;p8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84"/>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1600"/>
              </a:spcBef>
              <a:spcAft>
                <a:spcPts val="0"/>
              </a:spcAft>
              <a:buClr>
                <a:schemeClr val="dk1"/>
              </a:buClr>
              <a:buSzPts val="1500"/>
              <a:buNone/>
              <a:defRPr sz="1500"/>
            </a:lvl2pPr>
            <a:lvl3pPr lvl="2" algn="ctr">
              <a:lnSpc>
                <a:spcPct val="90000"/>
              </a:lnSpc>
              <a:spcBef>
                <a:spcPts val="1600"/>
              </a:spcBef>
              <a:spcAft>
                <a:spcPts val="0"/>
              </a:spcAft>
              <a:buClr>
                <a:schemeClr val="dk1"/>
              </a:buClr>
              <a:buSzPts val="1400"/>
              <a:buNone/>
              <a:defRPr sz="1400"/>
            </a:lvl3pPr>
            <a:lvl4pPr lvl="3" algn="ctr">
              <a:lnSpc>
                <a:spcPct val="90000"/>
              </a:lnSpc>
              <a:spcBef>
                <a:spcPts val="1600"/>
              </a:spcBef>
              <a:spcAft>
                <a:spcPts val="0"/>
              </a:spcAft>
              <a:buClr>
                <a:schemeClr val="dk1"/>
              </a:buClr>
              <a:buSzPts val="1200"/>
              <a:buNone/>
              <a:defRPr sz="1200"/>
            </a:lvl4pPr>
            <a:lvl5pPr lvl="4" algn="ctr">
              <a:lnSpc>
                <a:spcPct val="90000"/>
              </a:lnSpc>
              <a:spcBef>
                <a:spcPts val="1600"/>
              </a:spcBef>
              <a:spcAft>
                <a:spcPts val="0"/>
              </a:spcAft>
              <a:buClr>
                <a:schemeClr val="dk1"/>
              </a:buClr>
              <a:buSzPts val="1200"/>
              <a:buNone/>
              <a:defRPr sz="1200"/>
            </a:lvl5pPr>
            <a:lvl6pPr lvl="5" algn="ctr">
              <a:lnSpc>
                <a:spcPct val="90000"/>
              </a:lnSpc>
              <a:spcBef>
                <a:spcPts val="1600"/>
              </a:spcBef>
              <a:spcAft>
                <a:spcPts val="0"/>
              </a:spcAft>
              <a:buClr>
                <a:schemeClr val="dk1"/>
              </a:buClr>
              <a:buSzPts val="1200"/>
              <a:buNone/>
              <a:defRPr sz="1200"/>
            </a:lvl6pPr>
            <a:lvl7pPr lvl="6" algn="ctr">
              <a:lnSpc>
                <a:spcPct val="90000"/>
              </a:lnSpc>
              <a:spcBef>
                <a:spcPts val="1600"/>
              </a:spcBef>
              <a:spcAft>
                <a:spcPts val="0"/>
              </a:spcAft>
              <a:buClr>
                <a:schemeClr val="dk1"/>
              </a:buClr>
              <a:buSzPts val="1200"/>
              <a:buNone/>
              <a:defRPr sz="1200"/>
            </a:lvl7pPr>
            <a:lvl8pPr lvl="7" algn="ctr">
              <a:lnSpc>
                <a:spcPct val="90000"/>
              </a:lnSpc>
              <a:spcBef>
                <a:spcPts val="1600"/>
              </a:spcBef>
              <a:spcAft>
                <a:spcPts val="0"/>
              </a:spcAft>
              <a:buClr>
                <a:schemeClr val="dk1"/>
              </a:buClr>
              <a:buSzPts val="1200"/>
              <a:buNone/>
              <a:defRPr sz="1200"/>
            </a:lvl8pPr>
            <a:lvl9pPr lvl="8" algn="ctr">
              <a:lnSpc>
                <a:spcPct val="90000"/>
              </a:lnSpc>
              <a:spcBef>
                <a:spcPts val="1600"/>
              </a:spcBef>
              <a:spcAft>
                <a:spcPts val="1600"/>
              </a:spcAft>
              <a:buClr>
                <a:schemeClr val="dk1"/>
              </a:buClr>
              <a:buSzPts val="1200"/>
              <a:buNone/>
              <a:defRPr sz="1200"/>
            </a:lvl9pPr>
          </a:lstStyle>
          <a:p>
            <a:endParaRPr/>
          </a:p>
        </p:txBody>
      </p:sp>
      <p:sp>
        <p:nvSpPr>
          <p:cNvPr id="43" name="Google Shape;43;p8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p8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8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12121"/>
        </a:solidFill>
        <a:effectLst/>
      </p:bgPr>
    </p:bg>
    <p:spTree>
      <p:nvGrpSpPr>
        <p:cNvPr id="1" name="Shape 5"/>
        <p:cNvGrpSpPr/>
        <p:nvPr/>
      </p:nvGrpSpPr>
      <p:grpSpPr>
        <a:xfrm>
          <a:off x="0" y="0"/>
          <a:ext cx="0" cy="0"/>
          <a:chOff x="0" y="0"/>
          <a:chExt cx="0" cy="0"/>
        </a:xfrm>
      </p:grpSpPr>
      <p:sp>
        <p:nvSpPr>
          <p:cNvPr id="6" name="Google Shape;6;p7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1pPr>
            <a:lvl2pPr marR="0" lvl="1"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2pPr>
            <a:lvl3pPr marR="0" lvl="2"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3pPr>
            <a:lvl4pPr marR="0" lvl="3"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4pPr>
            <a:lvl5pPr marR="0" lvl="4"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5pPr>
            <a:lvl6pPr marR="0" lvl="5"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6pPr>
            <a:lvl7pPr marR="0" lvl="6"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7pPr>
            <a:lvl8pPr marR="0" lvl="7"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8pPr>
            <a:lvl9pPr marR="0" lvl="8" algn="l" rtl="0">
              <a:lnSpc>
                <a:spcPct val="100000"/>
              </a:lnSpc>
              <a:spcBef>
                <a:spcPts val="0"/>
              </a:spcBef>
              <a:spcAft>
                <a:spcPts val="0"/>
              </a:spcAft>
              <a:buClr>
                <a:srgbClr val="FFFFFF"/>
              </a:buClr>
              <a:buSzPts val="2800"/>
              <a:buFont typeface="Public Sans"/>
              <a:buNone/>
              <a:defRPr sz="2800" b="0" i="0" u="none" strike="noStrike" cap="none">
                <a:solidFill>
                  <a:srgbClr val="FFFFFF"/>
                </a:solidFill>
                <a:latin typeface="Public Sans"/>
                <a:ea typeface="Public Sans"/>
                <a:cs typeface="Public Sans"/>
                <a:sym typeface="Public Sans"/>
              </a:defRPr>
            </a:lvl9pPr>
          </a:lstStyle>
          <a:p>
            <a:endParaRPr/>
          </a:p>
        </p:txBody>
      </p:sp>
      <p:sp>
        <p:nvSpPr>
          <p:cNvPr id="7" name="Google Shape;7;p7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FFFFFF"/>
              </a:buClr>
              <a:buSzPts val="1800"/>
              <a:buFont typeface="Public Sans"/>
              <a:buChar char="●"/>
              <a:defRPr sz="1800" b="0" i="0" u="none" strike="noStrike" cap="none">
                <a:solidFill>
                  <a:srgbClr val="FFFFFF"/>
                </a:solidFill>
                <a:latin typeface="Public Sans"/>
                <a:ea typeface="Public Sans"/>
                <a:cs typeface="Public Sans"/>
                <a:sym typeface="Public Sans"/>
              </a:defRPr>
            </a:lvl1pPr>
            <a:lvl2pPr marL="914400" marR="0" lvl="1"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2pPr>
            <a:lvl3pPr marL="1371600" marR="0" lvl="2"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3pPr>
            <a:lvl4pPr marL="1828800" marR="0" lvl="3"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4pPr>
            <a:lvl5pPr marL="2286000" marR="0" lvl="4"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5pPr>
            <a:lvl6pPr marL="2743200" marR="0" lvl="5"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6pPr>
            <a:lvl7pPr marL="3200400" marR="0" lvl="6"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7pPr>
            <a:lvl8pPr marL="3657600" marR="0" lvl="7" indent="-317500" algn="l" rtl="0">
              <a:lnSpc>
                <a:spcPct val="115000"/>
              </a:lnSpc>
              <a:spcBef>
                <a:spcPts val="1600"/>
              </a:spcBef>
              <a:spcAft>
                <a:spcPts val="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8pPr>
            <a:lvl9pPr marL="4114800" marR="0" lvl="8" indent="-317500" algn="l" rtl="0">
              <a:lnSpc>
                <a:spcPct val="115000"/>
              </a:lnSpc>
              <a:spcBef>
                <a:spcPts val="1600"/>
              </a:spcBef>
              <a:spcAft>
                <a:spcPts val="1600"/>
              </a:spcAft>
              <a:buClr>
                <a:srgbClr val="FFFFFF"/>
              </a:buClr>
              <a:buSzPts val="1400"/>
              <a:buFont typeface="Public Sans"/>
              <a:buChar char="■"/>
              <a:defRPr sz="1400" b="0" i="0" u="none" strike="noStrike" cap="none">
                <a:solidFill>
                  <a:srgbClr val="FFFFFF"/>
                </a:solidFill>
                <a:latin typeface="Public Sans"/>
                <a:ea typeface="Public Sans"/>
                <a:cs typeface="Public Sans"/>
                <a:sym typeface="Public Sans"/>
              </a:defRPr>
            </a:lvl9pPr>
          </a:lstStyle>
          <a:p>
            <a:endParaRPr/>
          </a:p>
        </p:txBody>
      </p:sp>
      <p:sp>
        <p:nvSpPr>
          <p:cNvPr id="8" name="Google Shape;8;p7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
        <p:cNvGrpSpPr/>
        <p:nvPr/>
      </p:nvGrpSpPr>
      <p:grpSpPr>
        <a:xfrm>
          <a:off x="0" y="0"/>
          <a:ext cx="0" cy="0"/>
          <a:chOff x="0" y="0"/>
          <a:chExt cx="0" cy="0"/>
        </a:xfrm>
      </p:grpSpPr>
      <p:sp>
        <p:nvSpPr>
          <p:cNvPr id="47" name="Google Shape;47;p85"/>
          <p:cNvSpPr/>
          <p:nvPr/>
        </p:nvSpPr>
        <p:spPr>
          <a:xfrm>
            <a:off x="0" y="3429000"/>
            <a:ext cx="9144000" cy="159900"/>
          </a:xfrm>
          <a:prstGeom prst="rect">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8" name="Google Shape;48;p85"/>
          <p:cNvSpPr txBox="1"/>
          <p:nvPr/>
        </p:nvSpPr>
        <p:spPr>
          <a:xfrm>
            <a:off x="628650" y="273844"/>
            <a:ext cx="7886700" cy="994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400"/>
              <a:buFont typeface="Helvetica Neue"/>
              <a:buNone/>
            </a:pPr>
            <a:r>
              <a:rPr lang="en-US" sz="3400" b="1" i="0" u="none" strike="noStrike" cap="none">
                <a:solidFill>
                  <a:schemeClr val="lt1"/>
                </a:solidFill>
                <a:latin typeface="Helvetica Neue"/>
                <a:ea typeface="Helvetica Neue"/>
                <a:cs typeface="Helvetica Neue"/>
                <a:sym typeface="Helvetica Neue"/>
              </a:rPr>
              <a:t>Click to edit Master title style</a:t>
            </a:r>
            <a:endParaRPr sz="3400" b="1" i="0" u="none" strike="noStrike" cap="none">
              <a:solidFill>
                <a:schemeClr val="lt1"/>
              </a:solidFill>
              <a:latin typeface="Helvetica Neue"/>
              <a:ea typeface="Helvetica Neue"/>
              <a:cs typeface="Helvetica Neue"/>
              <a:sym typeface="Helvetica Neue"/>
            </a:endParaRPr>
          </a:p>
        </p:txBody>
      </p:sp>
      <p:sp>
        <p:nvSpPr>
          <p:cNvPr id="49" name="Google Shape;49;p85"/>
          <p:cNvSpPr txBox="1"/>
          <p:nvPr/>
        </p:nvSpPr>
        <p:spPr>
          <a:xfrm>
            <a:off x="628650" y="1314450"/>
            <a:ext cx="7886700" cy="8001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2300"/>
              <a:buFont typeface="Arial"/>
              <a:buNone/>
            </a:pPr>
            <a:r>
              <a:rPr lang="en-US" sz="2300" b="1" i="1" u="none" strike="noStrike" cap="none">
                <a:solidFill>
                  <a:schemeClr val="lt1"/>
                </a:solidFill>
                <a:latin typeface="Helvetica Neue"/>
                <a:ea typeface="Helvetica Neue"/>
                <a:cs typeface="Helvetica Neue"/>
                <a:sym typeface="Helvetica Neue"/>
              </a:rPr>
              <a:t>Click to edit Subtitle</a:t>
            </a:r>
            <a:endParaRPr sz="2300" b="1" i="1" u="none" strike="noStrike" cap="none">
              <a:solidFill>
                <a:schemeClr val="lt1"/>
              </a:solidFill>
              <a:latin typeface="Helvetica Neue"/>
              <a:ea typeface="Helvetica Neue"/>
              <a:cs typeface="Helvetica Neue"/>
              <a:sym typeface="Helvetica Neue"/>
            </a:endParaRPr>
          </a:p>
        </p:txBody>
      </p:sp>
      <p:pic>
        <p:nvPicPr>
          <p:cNvPr id="50" name="Google Shape;50;p85"/>
          <p:cNvPicPr preferRelativeResize="0"/>
          <p:nvPr/>
        </p:nvPicPr>
        <p:blipFill rotWithShape="1">
          <a:blip r:embed="rId4">
            <a:alphaModFix/>
          </a:blip>
          <a:srcRect/>
          <a:stretch/>
        </p:blipFill>
        <p:spPr>
          <a:xfrm>
            <a:off x="0" y="0"/>
            <a:ext cx="9143999" cy="3429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designsystem.digital.gov/documentation/accessibility"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github.com/uswds" TargetMode="External"/><Relationship Id="rId7"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designsystem.digital.gov/"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text"/>
          <p:cNvSpPr txBox="1">
            <a:spLocks noGrp="1"/>
          </p:cNvSpPr>
          <p:nvPr>
            <p:ph type="title" idx="4294967295"/>
          </p:nvPr>
        </p:nvSpPr>
        <p:spPr>
          <a:xfrm>
            <a:off x="499908" y="3346043"/>
            <a:ext cx="8144183" cy="1498200"/>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4000" b="1" dirty="0">
                <a:solidFill>
                  <a:schemeClr val="lt1"/>
                </a:solidFill>
              </a:rPr>
              <a:t>USWDS Monthly Call</a:t>
            </a:r>
            <a:endParaRPr sz="4000" b="1" dirty="0">
              <a:solidFill>
                <a:schemeClr val="lt1"/>
              </a:solidFill>
            </a:endParaRPr>
          </a:p>
          <a:p>
            <a:pPr marL="0" lvl="0" indent="0" algn="ctr" rtl="0">
              <a:lnSpc>
                <a:spcPct val="95000"/>
              </a:lnSpc>
              <a:spcBef>
                <a:spcPts val="0"/>
              </a:spcBef>
              <a:spcAft>
                <a:spcPts val="0"/>
              </a:spcAft>
              <a:buSzPts val="2800"/>
              <a:buNone/>
            </a:pPr>
            <a:r>
              <a:rPr lang="en" sz="4000" dirty="0">
                <a:solidFill>
                  <a:srgbClr val="FFBE2E"/>
                </a:solidFill>
                <a:latin typeface="Public Sans Thin" pitchFamily="2" charset="77"/>
              </a:rPr>
              <a:t>May 2021</a:t>
            </a:r>
            <a:endParaRPr dirty="0">
              <a:latin typeface="Public Sans Thin" pitchFamily="2" charset="77"/>
            </a:endParaRPr>
          </a:p>
        </p:txBody>
      </p:sp>
      <p:pic>
        <p:nvPicPr>
          <p:cNvPr id="7" name="logo 2" descr="USWDS logo (a pentagonal wreath of five triangles) in spring colors">
            <a:extLst>
              <a:ext uri="{FF2B5EF4-FFF2-40B4-BE49-F238E27FC236}">
                <a16:creationId xmlns:a16="http://schemas.microsoft.com/office/drawing/2014/main" id="{1BA2CEC4-A835-644A-837B-CA4B85BCB252}"/>
              </a:ext>
              <a:ext uri="{C183D7F6-B498-43B3-948B-1728B52AA6E4}">
                <adec:decorative xmlns:adec="http://schemas.microsoft.com/office/drawing/2017/decorative" val="0"/>
              </a:ext>
            </a:extLst>
          </p:cNvPr>
          <p:cNvPicPr>
            <a:picLocks noChangeAspect="1"/>
          </p:cNvPicPr>
          <p:nvPr/>
        </p:nvPicPr>
        <p:blipFill>
          <a:blip r:embed="rId3"/>
          <a:srcRect/>
          <a:stretch/>
        </p:blipFill>
        <p:spPr>
          <a:xfrm>
            <a:off x="3247835" y="631619"/>
            <a:ext cx="2648328" cy="2504620"/>
          </a:xfrm>
          <a:prstGeom prst="rect">
            <a:avLst/>
          </a:prstGeom>
        </p:spPr>
      </p:pic>
      <p:sp>
        <p:nvSpPr>
          <p:cNvPr id="5" name="Slide Number Placeholder 10">
            <a:extLst>
              <a:ext uri="{FF2B5EF4-FFF2-40B4-BE49-F238E27FC236}">
                <a16:creationId xmlns:a16="http://schemas.microsoft.com/office/drawing/2014/main" id="{1B8F1702-792C-4637-A167-51F3B48C69B7}"/>
              </a:ext>
            </a:extLst>
          </p:cNvPr>
          <p:cNvSpPr txBox="1">
            <a:spLocks/>
          </p:cNvSpPr>
          <p:nvPr/>
        </p:nvSpPr>
        <p:spPr>
          <a:xfrm>
            <a:off x="6922180" y="4780203"/>
            <a:ext cx="2057400" cy="273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defTabSz="685800">
              <a:buClrTx/>
              <a:defRPr/>
            </a:pPr>
            <a:fld id="{25AFEA32-29CA-4500-92AF-A0C955316540}" type="slidenum">
              <a:rPr lang="en-US" kern="1200" smtClean="0">
                <a:solidFill>
                  <a:schemeClr val="bg1"/>
                </a:solidFill>
                <a:latin typeface="Franklin Gothic Book" panose="020B0503020102020204" pitchFamily="34" charset="0"/>
                <a:ea typeface="+mn-ea"/>
                <a:cs typeface="+mn-cs"/>
              </a:rPr>
              <a:pPr defTabSz="685800">
                <a:buClrTx/>
                <a:defRPr/>
              </a:pPr>
              <a:t>1</a:t>
            </a:fld>
            <a:endParaRPr lang="en-US" kern="1200" dirty="0">
              <a:solidFill>
                <a:schemeClr val="bg1"/>
              </a:solidFill>
              <a:latin typeface="Franklin Gothic Book" panose="020B0503020102020204" pitchFamily="34" charset="0"/>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9"/>
          <p:cNvSpPr txBox="1">
            <a:spLocks noGrp="1"/>
          </p:cNvSpPr>
          <p:nvPr>
            <p:ph type="title" idx="4294967295"/>
          </p:nvPr>
        </p:nvSpPr>
        <p:spPr>
          <a:xfrm>
            <a:off x="4049250" y="170421"/>
            <a:ext cx="4664765" cy="794545"/>
          </a:xfrm>
          <a:prstGeom prst="rect">
            <a:avLst/>
          </a:prstGeom>
          <a:noFill/>
          <a:ln>
            <a:noFill/>
          </a:ln>
        </p:spPr>
        <p:txBody>
          <a:bodyPr spcFirstLastPara="1" wrap="square" lIns="91425" tIns="91425" rIns="91425" bIns="91425" anchor="ctr" anchorCtr="0">
            <a:noAutofit/>
          </a:bodyPr>
          <a:lstStyle/>
          <a:p>
            <a:pPr lvl="0" algn="r"/>
            <a:r>
              <a:rPr lang="en-US" sz="2000" dirty="0">
                <a:solidFill>
                  <a:srgbClr val="936F38"/>
                </a:solidFill>
              </a:rPr>
              <a:t>VA Office of Accountability and Whistleblower Protection</a:t>
            </a:r>
            <a:endParaRPr sz="2000" dirty="0">
              <a:solidFill>
                <a:srgbClr val="936F38"/>
              </a:solidFill>
              <a:latin typeface="Public Sans"/>
              <a:ea typeface="Public Sans"/>
              <a:cs typeface="Public Sans"/>
              <a:sym typeface="Public Sans"/>
            </a:endParaRPr>
          </a:p>
        </p:txBody>
      </p:sp>
      <p:sp>
        <p:nvSpPr>
          <p:cNvPr id="129" name="Google Shape;129;p9"/>
          <p:cNvSpPr txBox="1">
            <a:spLocks noGrp="1"/>
          </p:cNvSpPr>
          <p:nvPr>
            <p:ph type="body" idx="4294967295"/>
          </p:nvPr>
        </p:nvSpPr>
        <p:spPr>
          <a:xfrm>
            <a:off x="427859" y="353384"/>
            <a:ext cx="3719598" cy="448500"/>
          </a:xfrm>
          <a:prstGeom prst="rect">
            <a:avLst/>
          </a:prstGeom>
          <a:noFill/>
          <a:ln>
            <a:noFill/>
          </a:ln>
        </p:spPr>
        <p:txBody>
          <a:bodyPr spcFirstLastPara="1" wrap="square" lIns="91425" tIns="91425" rIns="91425" bIns="91425" anchor="ctr" anchorCtr="0">
            <a:noAutofit/>
          </a:bodyPr>
          <a:lstStyle/>
          <a:p>
            <a:pPr marL="0" lvl="0" indent="0" algn="l" rtl="0">
              <a:lnSpc>
                <a:spcPct val="95000"/>
              </a:lnSpc>
              <a:spcBef>
                <a:spcPts val="0"/>
              </a:spcBef>
              <a:spcAft>
                <a:spcPts val="0"/>
              </a:spcAft>
              <a:buSzPts val="1800"/>
              <a:buNone/>
            </a:pPr>
            <a:r>
              <a:rPr lang="en-US" sz="2400" b="1" dirty="0" err="1">
                <a:solidFill>
                  <a:srgbClr val="936F38"/>
                </a:solidFill>
              </a:rPr>
              <a:t>v</a:t>
            </a:r>
            <a:r>
              <a:rPr lang="en-US" sz="2400" b="1" dirty="0" err="1">
                <a:solidFill>
                  <a:srgbClr val="936F38"/>
                </a:solidFill>
                <a:latin typeface="Public Sans"/>
                <a:ea typeface="Public Sans"/>
                <a:cs typeface="Public Sans"/>
                <a:sym typeface="Public Sans"/>
              </a:rPr>
              <a:t>a.gov</a:t>
            </a:r>
            <a:r>
              <a:rPr lang="en-US" sz="2400" b="1" dirty="0">
                <a:solidFill>
                  <a:srgbClr val="936F38"/>
                </a:solidFill>
                <a:latin typeface="Public Sans"/>
                <a:ea typeface="Public Sans"/>
                <a:cs typeface="Public Sans"/>
                <a:sym typeface="Public Sans"/>
              </a:rPr>
              <a:t>/accountability</a:t>
            </a:r>
            <a:endParaRPr sz="2400" b="1" dirty="0">
              <a:solidFill>
                <a:srgbClr val="936F38"/>
              </a:solidFill>
              <a:latin typeface="Public Sans"/>
              <a:ea typeface="Public Sans"/>
              <a:cs typeface="Public Sans"/>
              <a:sym typeface="Public Sans"/>
            </a:endParaRPr>
          </a:p>
        </p:txBody>
      </p:sp>
      <p:pic>
        <p:nvPicPr>
          <p:cNvPr id="130" name="Google Shape;130;p9" descr="This VA Office of Accountability and Whistleblower Protection homepage shows a minimal and professional field of blue below a VA header. The page reads &quot;Office of Accountability and Whistleblower Protection&quot;."/>
          <p:cNvPicPr preferRelativeResize="0"/>
          <p:nvPr/>
        </p:nvPicPr>
        <p:blipFill>
          <a:blip r:embed="rId3"/>
          <a:srcRect/>
          <a:stretch/>
        </p:blipFill>
        <p:spPr>
          <a:xfrm>
            <a:off x="504836" y="1109712"/>
            <a:ext cx="8134328" cy="4033787"/>
          </a:xfrm>
          <a:prstGeom prst="rect">
            <a:avLst/>
          </a:prstGeom>
          <a:noFill/>
          <a:ln>
            <a:noFill/>
          </a:ln>
        </p:spPr>
      </p:pic>
      <p:sp>
        <p:nvSpPr>
          <p:cNvPr id="131" name="Google Shape;131;p9"/>
          <p:cNvSpPr txBox="1">
            <a:spLocks noGrp="1"/>
          </p:cNvSpPr>
          <p:nvPr>
            <p:ph type="sldNum" idx="12"/>
          </p:nvPr>
        </p:nvSpPr>
        <p:spPr>
          <a:xfrm>
            <a:off x="6909813" y="4774379"/>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72936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0"/>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a:solidFill>
                  <a:srgbClr val="936F38"/>
                </a:solidFill>
                <a:latin typeface="Public Sans"/>
                <a:ea typeface="Public Sans"/>
                <a:cs typeface="Public Sans"/>
                <a:sym typeface="Public Sans"/>
              </a:rPr>
              <a:t>Great work!</a:t>
            </a:r>
            <a:endParaRPr sz="4000">
              <a:solidFill>
                <a:srgbClr val="936F38"/>
              </a:solidFill>
              <a:latin typeface="Public Sans"/>
              <a:ea typeface="Public Sans"/>
              <a:cs typeface="Public Sans"/>
              <a:sym typeface="Public Sans"/>
            </a:endParaRPr>
          </a:p>
        </p:txBody>
      </p:sp>
      <p:sp>
        <p:nvSpPr>
          <p:cNvPr id="137" name="Google Shape;137;p10"/>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11</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41"/>
        <p:cNvGrpSpPr/>
        <p:nvPr/>
      </p:nvGrpSpPr>
      <p:grpSpPr>
        <a:xfrm>
          <a:off x="0" y="0"/>
          <a:ext cx="0" cy="0"/>
          <a:chOff x="0" y="0"/>
          <a:chExt cx="0" cy="0"/>
        </a:xfrm>
      </p:grpSpPr>
      <p:sp>
        <p:nvSpPr>
          <p:cNvPr id="142" name="Google Shape;142;p11"/>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936F38"/>
                </a:solidFill>
                <a:latin typeface="Public Sans"/>
                <a:ea typeface="Public Sans"/>
                <a:cs typeface="Public Sans"/>
                <a:sym typeface="Public Sans"/>
              </a:rPr>
              <a:t>Global Accessibility Awareness Day</a:t>
            </a:r>
            <a:endParaRPr sz="4000" dirty="0">
              <a:solidFill>
                <a:srgbClr val="936F38"/>
              </a:solidFill>
              <a:latin typeface="Public Sans"/>
              <a:ea typeface="Public Sans"/>
              <a:cs typeface="Public Sans"/>
              <a:sym typeface="Public Sans"/>
            </a:endParaRPr>
          </a:p>
        </p:txBody>
      </p:sp>
      <p:sp>
        <p:nvSpPr>
          <p:cNvPr id="143" name="Google Shape;143;p11"/>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12</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41"/>
        <p:cNvGrpSpPr/>
        <p:nvPr/>
      </p:nvGrpSpPr>
      <p:grpSpPr>
        <a:xfrm>
          <a:off x="0" y="0"/>
          <a:ext cx="0" cy="0"/>
          <a:chOff x="0" y="0"/>
          <a:chExt cx="0" cy="0"/>
        </a:xfrm>
      </p:grpSpPr>
      <p:sp>
        <p:nvSpPr>
          <p:cNvPr id="142" name="Google Shape;142;p11"/>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8000" dirty="0">
                <a:solidFill>
                  <a:schemeClr val="bg1"/>
                </a:solidFill>
                <a:latin typeface="Apple Chancery" panose="03020702040506060504" pitchFamily="66" charset="-79"/>
                <a:ea typeface="Brush Script MT" panose="03060802040406070304" pitchFamily="66" charset="-122"/>
                <a:cs typeface="Apple Chancery" panose="03020702040506060504" pitchFamily="66" charset="-79"/>
                <a:sym typeface="Public Sans"/>
              </a:rPr>
              <a:t>Video</a:t>
            </a:r>
            <a:endParaRPr sz="8000" dirty="0">
              <a:solidFill>
                <a:schemeClr val="bg1"/>
              </a:solidFill>
              <a:latin typeface="Apple Chancery" panose="03020702040506060504" pitchFamily="66" charset="-79"/>
              <a:ea typeface="Brush Script MT" panose="03060802040406070304" pitchFamily="66" charset="-122"/>
              <a:cs typeface="Apple Chancery" panose="03020702040506060504" pitchFamily="66" charset="-79"/>
              <a:sym typeface="Public Sans"/>
            </a:endParaRPr>
          </a:p>
        </p:txBody>
      </p:sp>
      <p:sp>
        <p:nvSpPr>
          <p:cNvPr id="143" name="Google Shape;143;p11"/>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13</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405566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53"/>
        <p:cNvGrpSpPr/>
        <p:nvPr/>
      </p:nvGrpSpPr>
      <p:grpSpPr>
        <a:xfrm>
          <a:off x="0" y="0"/>
          <a:ext cx="0" cy="0"/>
          <a:chOff x="0" y="0"/>
          <a:chExt cx="0" cy="0"/>
        </a:xfrm>
      </p:grpSpPr>
      <p:sp>
        <p:nvSpPr>
          <p:cNvPr id="154" name="Google Shape;154;p13"/>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936F38"/>
                </a:solidFill>
                <a:latin typeface="Public Sans"/>
                <a:ea typeface="Public Sans"/>
                <a:cs typeface="Public Sans"/>
                <a:sym typeface="Public Sans"/>
              </a:rPr>
              <a:t>USWDS and Accessibility</a:t>
            </a:r>
            <a:endParaRPr sz="4000" dirty="0">
              <a:solidFill>
                <a:srgbClr val="936F38"/>
              </a:solidFill>
              <a:latin typeface="Public Sans"/>
              <a:ea typeface="Public Sans"/>
              <a:cs typeface="Public Sans"/>
              <a:sym typeface="Public Sans"/>
            </a:endParaRPr>
          </a:p>
        </p:txBody>
      </p:sp>
      <p:sp>
        <p:nvSpPr>
          <p:cNvPr id="155" name="Google Shape;155;p13"/>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14</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How do we think about accessibility from the start?</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15</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Usability for all abilities.</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671600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Accessibility isn’t just for someone else.</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17</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3671553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Section 508 and WCAG</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18</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108091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2581835" y="232250"/>
            <a:ext cx="5869886" cy="4500900"/>
          </a:xfrm>
          <a:prstGeom prst="rect">
            <a:avLst/>
          </a:prstGeom>
          <a:noFill/>
          <a:ln>
            <a:noFill/>
          </a:ln>
        </p:spPr>
        <p:txBody>
          <a:bodyPr spcFirstLastPara="1" wrap="square" lIns="91425" tIns="91425" rIns="91425" bIns="91425" anchor="ctr" anchorCtr="0">
            <a:noAutofit/>
          </a:bodyPr>
          <a:lstStyle/>
          <a:p>
            <a:pPr lvl="0">
              <a:lnSpc>
                <a:spcPct val="95000"/>
              </a:lnSpc>
              <a:buSzPts val="1100"/>
            </a:pPr>
            <a:r>
              <a:rPr lang="en-US" sz="4000" dirty="0">
                <a:solidFill>
                  <a:schemeClr val="lt1"/>
                </a:solidFill>
              </a:rPr>
              <a:t>Perceivable</a:t>
            </a:r>
            <a:br>
              <a:rPr lang="en-US" sz="4000" dirty="0">
                <a:solidFill>
                  <a:schemeClr val="lt1"/>
                </a:solidFill>
              </a:rPr>
            </a:br>
            <a:r>
              <a:rPr lang="en-US" sz="4000" dirty="0">
                <a:solidFill>
                  <a:schemeClr val="lt1"/>
                </a:solidFill>
              </a:rPr>
              <a:t>Operable</a:t>
            </a:r>
            <a:br>
              <a:rPr lang="en-US" sz="4000" dirty="0">
                <a:solidFill>
                  <a:schemeClr val="lt1"/>
                </a:solidFill>
              </a:rPr>
            </a:br>
            <a:r>
              <a:rPr lang="en-US" sz="4000" dirty="0">
                <a:solidFill>
                  <a:schemeClr val="lt1"/>
                </a:solidFill>
              </a:rPr>
              <a:t>Understandable</a:t>
            </a:r>
            <a:br>
              <a:rPr lang="en-US" sz="4000" dirty="0">
                <a:solidFill>
                  <a:schemeClr val="lt1"/>
                </a:solidFill>
              </a:rPr>
            </a:br>
            <a:r>
              <a:rPr lang="en-US" sz="4000" dirty="0">
                <a:solidFill>
                  <a:schemeClr val="lt1"/>
                </a:solidFill>
              </a:rPr>
              <a:t>Robust</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19</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020573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76"/>
        <p:cNvGrpSpPr/>
        <p:nvPr/>
      </p:nvGrpSpPr>
      <p:grpSpPr>
        <a:xfrm>
          <a:off x="0" y="0"/>
          <a:ext cx="0" cy="0"/>
          <a:chOff x="0" y="0"/>
          <a:chExt cx="0" cy="0"/>
        </a:xfrm>
      </p:grpSpPr>
      <p:sp>
        <p:nvSpPr>
          <p:cNvPr id="77" name="Google Shape;77;p2"/>
          <p:cNvSpPr txBox="1">
            <a:spLocks noGrp="1"/>
          </p:cNvSpPr>
          <p:nvPr>
            <p:ph type="title" idx="4294967295"/>
          </p:nvPr>
        </p:nvSpPr>
        <p:spPr>
          <a:xfrm>
            <a:off x="499908" y="1146242"/>
            <a:ext cx="8144183" cy="1994104"/>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4000" b="1">
                <a:solidFill>
                  <a:srgbClr val="FFBE2E"/>
                </a:solidFill>
              </a:rPr>
              <a:t>Hi!</a:t>
            </a:r>
            <a:endParaRPr sz="4000" b="1">
              <a:solidFill>
                <a:srgbClr val="FFBE2E"/>
              </a:solidFill>
            </a:endParaRPr>
          </a:p>
          <a:p>
            <a:pPr marL="0" lvl="0" indent="0" algn="ctr" rtl="0">
              <a:lnSpc>
                <a:spcPct val="95000"/>
              </a:lnSpc>
              <a:spcBef>
                <a:spcPts val="0"/>
              </a:spcBef>
              <a:spcAft>
                <a:spcPts val="0"/>
              </a:spcAft>
              <a:buSzPts val="2800"/>
              <a:buNone/>
            </a:pPr>
            <a:r>
              <a:rPr lang="en-US" sz="4000">
                <a:solidFill>
                  <a:schemeClr val="lt1"/>
                </a:solidFill>
                <a:latin typeface="Public Sans Thin"/>
                <a:ea typeface="Public Sans Thin"/>
                <a:cs typeface="Public Sans Thin"/>
                <a:sym typeface="Public Sans Thin"/>
              </a:rPr>
              <a:t>Thanks for being here!</a:t>
            </a:r>
            <a:endParaRPr>
              <a:solidFill>
                <a:schemeClr val="lt1"/>
              </a:solidFill>
              <a:latin typeface="Public Sans Thin"/>
              <a:ea typeface="Public Sans Thin"/>
              <a:cs typeface="Public Sans Thin"/>
              <a:sym typeface="Public Sans Thin"/>
            </a:endParaRPr>
          </a:p>
        </p:txBody>
      </p:sp>
      <p:pic>
        <p:nvPicPr>
          <p:cNvPr id="78" name="Google Shape;78;p2" descr="Picture of Dan Williams"/>
          <p:cNvPicPr preferRelativeResize="0"/>
          <p:nvPr/>
        </p:nvPicPr>
        <p:blipFill rotWithShape="1">
          <a:blip r:embed="rId3">
            <a:alphaModFix/>
          </a:blip>
          <a:srcRect/>
          <a:stretch/>
        </p:blipFill>
        <p:spPr>
          <a:xfrm>
            <a:off x="3898199" y="3464700"/>
            <a:ext cx="1347600" cy="1678800"/>
          </a:xfrm>
          <a:prstGeom prst="rect">
            <a:avLst/>
          </a:prstGeom>
          <a:noFill/>
          <a:ln>
            <a:noFill/>
          </a:ln>
        </p:spPr>
      </p:pic>
      <p:sp>
        <p:nvSpPr>
          <p:cNvPr id="79" name="Google Shape;79;p2"/>
          <p:cNvSpPr txBox="1"/>
          <p:nvPr/>
        </p:nvSpPr>
        <p:spPr>
          <a:xfrm>
            <a:off x="6769780" y="4780203"/>
            <a:ext cx="2057400" cy="273844"/>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chemeClr val="lt1"/>
              </a:buClr>
              <a:buSzPts val="1000"/>
              <a:buFont typeface="Arial"/>
              <a:buNone/>
            </a:pPr>
            <a:fld id="{00000000-1234-1234-1234-123412341234}" type="slidenum">
              <a:rPr lang="en-US" sz="1000" b="0" i="0" u="none" strike="noStrike" cap="none">
                <a:solidFill>
                  <a:schemeClr val="lt1"/>
                </a:solidFill>
                <a:latin typeface="Libre Franklin"/>
                <a:ea typeface="Libre Franklin"/>
                <a:cs typeface="Libre Franklin"/>
                <a:sym typeface="Libre Franklin"/>
              </a:rPr>
              <a:t>2</a:t>
            </a:fld>
            <a:endParaRPr sz="1000" b="0" i="0" u="none" strike="noStrike" cap="none">
              <a:solidFill>
                <a:schemeClr val="lt1"/>
              </a:solidFill>
              <a:latin typeface="Libre Franklin"/>
              <a:ea typeface="Libre Franklin"/>
              <a:cs typeface="Libre Franklin"/>
              <a:sym typeface="Libre Frankli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What needs do these requirements address?</a:t>
            </a:r>
            <a:endParaRPr sz="4000" dirty="0">
              <a:solidFill>
                <a:schemeClr val="lt1"/>
              </a:solidFill>
              <a:latin typeface="Public Sans"/>
              <a:ea typeface="Public Sans"/>
              <a:cs typeface="Public Sans"/>
              <a:sym typeface="Public Sans"/>
            </a:endParaRPr>
          </a:p>
        </p:txBody>
      </p:sp>
      <p:sp>
        <p:nvSpPr>
          <p:cNvPr id="174" name="Google Shape;174;p1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20</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2967915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69325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4000" dirty="0">
                <a:solidFill>
                  <a:srgbClr val="FFBE2E"/>
                </a:solidFill>
                <a:latin typeface="Public Sans"/>
                <a:ea typeface="Public Sans"/>
                <a:cs typeface="Public Sans"/>
                <a:sym typeface="Public Sans"/>
              </a:rPr>
              <a:t>Blind users</a:t>
            </a:r>
            <a:endParaRPr sz="4000" dirty="0">
              <a:solidFill>
                <a:srgbClr val="FFBE2E"/>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914100"/>
            <a:ext cx="8112571" cy="2941841"/>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Support screen readers and assistive technology</a:t>
            </a:r>
          </a:p>
          <a:p>
            <a:pPr marL="342900" indent="-342900">
              <a:lnSpc>
                <a:spcPct val="110000"/>
              </a:lnSpc>
              <a:spcBef>
                <a:spcPts val="600"/>
              </a:spcBef>
              <a:buClr>
                <a:schemeClr val="accent2"/>
              </a:buClr>
            </a:pPr>
            <a:r>
              <a:rPr lang="en-US" sz="2400" dirty="0">
                <a:solidFill>
                  <a:schemeClr val="lt1"/>
                </a:solidFill>
                <a:latin typeface="Public Sans Light" pitchFamily="2" charset="77"/>
              </a:rPr>
              <a:t>Outline semantic landmarks and regions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Assure all content has clear context and labeling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Provide text equivalents for visual resources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Announce updates of page state changes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visual-exclusive meaningful functionality</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21</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12006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592207"/>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66739"/>
            <a:ext cx="304800" cy="304800"/>
          </a:xfrm>
          <a:prstGeom prst="rect">
            <a:avLst/>
          </a:prstGeom>
        </p:spPr>
      </p:pic>
      <p:pic>
        <p:nvPicPr>
          <p:cNvPr id="15" name="Picture 14">
            <a:extLst>
              <a:ext uri="{FF2B5EF4-FFF2-40B4-BE49-F238E27FC236}">
                <a16:creationId xmlns:a16="http://schemas.microsoft.com/office/drawing/2014/main" id="{7EA55D7B-40E1-3349-9789-E097EFDEDA5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50833"/>
            <a:ext cx="304800" cy="304800"/>
          </a:xfrm>
          <a:prstGeom prst="rect">
            <a:avLst/>
          </a:prstGeom>
        </p:spPr>
      </p:pic>
      <p:pic>
        <p:nvPicPr>
          <p:cNvPr id="16" name="Picture 15">
            <a:extLst>
              <a:ext uri="{FF2B5EF4-FFF2-40B4-BE49-F238E27FC236}">
                <a16:creationId xmlns:a16="http://schemas.microsoft.com/office/drawing/2014/main" id="{9EDC857A-51FB-0844-9708-E87ED0D99E0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034928"/>
            <a:ext cx="304800" cy="304800"/>
          </a:xfrm>
          <a:prstGeom prst="rect">
            <a:avLst/>
          </a:prstGeom>
        </p:spPr>
      </p:pic>
      <p:pic>
        <p:nvPicPr>
          <p:cNvPr id="17" name="Picture 16">
            <a:extLst>
              <a:ext uri="{FF2B5EF4-FFF2-40B4-BE49-F238E27FC236}">
                <a16:creationId xmlns:a16="http://schemas.microsoft.com/office/drawing/2014/main" id="{11288489-EF4C-B048-9D4D-2F65CC16EF2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508264"/>
            <a:ext cx="304800" cy="3048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693251"/>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4000" dirty="0">
                <a:solidFill>
                  <a:srgbClr val="FFBE2E"/>
                </a:solidFill>
              </a:rPr>
              <a:t>Limited-vision users</a:t>
            </a:r>
            <a:endParaRPr sz="4000" dirty="0">
              <a:solidFill>
                <a:srgbClr val="FFBE2E"/>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914100"/>
            <a:ext cx="8112571" cy="391190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Design for readability</a:t>
            </a:r>
          </a:p>
          <a:p>
            <a:pPr marL="342900" indent="-342900">
              <a:lnSpc>
                <a:spcPct val="110000"/>
              </a:lnSpc>
              <a:spcBef>
                <a:spcPts val="600"/>
              </a:spcBef>
              <a:buClr>
                <a:schemeClr val="accent2"/>
              </a:buClr>
            </a:pPr>
            <a:r>
              <a:rPr lang="en-US" sz="2400" dirty="0">
                <a:solidFill>
                  <a:schemeClr val="lt1"/>
                </a:solidFill>
                <a:latin typeface="Public Sans Light" pitchFamily="2" charset="77"/>
              </a:rPr>
              <a:t>Design generous, forgiving interaction targets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Allow layouts to respond to user scaling settings and screen magnifiers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Prefer linear layouts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Don’t rely on hover for critical information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Use legible visual contrast</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color-exclusive meaningful functionality</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22</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12006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592207"/>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66739"/>
            <a:ext cx="304800" cy="304800"/>
          </a:xfrm>
          <a:prstGeom prst="rect">
            <a:avLst/>
          </a:prstGeom>
        </p:spPr>
      </p:pic>
      <p:pic>
        <p:nvPicPr>
          <p:cNvPr id="16" name="Picture 15">
            <a:extLst>
              <a:ext uri="{FF2B5EF4-FFF2-40B4-BE49-F238E27FC236}">
                <a16:creationId xmlns:a16="http://schemas.microsoft.com/office/drawing/2014/main" id="{9EDC857A-51FB-0844-9708-E87ED0D99E0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963808"/>
            <a:ext cx="304800" cy="304800"/>
          </a:xfrm>
          <a:prstGeom prst="rect">
            <a:avLst/>
          </a:prstGeom>
        </p:spPr>
      </p:pic>
      <p:pic>
        <p:nvPicPr>
          <p:cNvPr id="17" name="Picture 16">
            <a:extLst>
              <a:ext uri="{FF2B5EF4-FFF2-40B4-BE49-F238E27FC236}">
                <a16:creationId xmlns:a16="http://schemas.microsoft.com/office/drawing/2014/main" id="{11288489-EF4C-B048-9D4D-2F65CC16EF2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426984"/>
            <a:ext cx="304800" cy="304800"/>
          </a:xfrm>
          <a:prstGeom prst="rect">
            <a:avLst/>
          </a:prstGeom>
        </p:spPr>
      </p:pic>
      <p:pic>
        <p:nvPicPr>
          <p:cNvPr id="11" name="Picture 10">
            <a:extLst>
              <a:ext uri="{FF2B5EF4-FFF2-40B4-BE49-F238E27FC236}">
                <a16:creationId xmlns:a16="http://schemas.microsoft.com/office/drawing/2014/main" id="{FAE169B9-65AD-404D-ABEA-774D668DF71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908688"/>
            <a:ext cx="304800" cy="304800"/>
          </a:xfrm>
          <a:prstGeom prst="rect">
            <a:avLst/>
          </a:prstGeom>
        </p:spPr>
      </p:pic>
      <p:pic>
        <p:nvPicPr>
          <p:cNvPr id="12" name="Picture 11">
            <a:extLst>
              <a:ext uri="{FF2B5EF4-FFF2-40B4-BE49-F238E27FC236}">
                <a16:creationId xmlns:a16="http://schemas.microsoft.com/office/drawing/2014/main" id="{75549390-6D5C-A844-AAA7-6CE3B9FBBE7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4386208"/>
            <a:ext cx="304800" cy="304800"/>
          </a:xfrm>
          <a:prstGeom prst="rect">
            <a:avLst/>
          </a:prstGeom>
        </p:spPr>
      </p:pic>
    </p:spTree>
    <p:extLst>
      <p:ext uri="{BB962C8B-B14F-4D97-AF65-F5344CB8AC3E}">
        <p14:creationId xmlns:p14="http://schemas.microsoft.com/office/powerpoint/2010/main" val="38958753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693251"/>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4000" dirty="0">
                <a:solidFill>
                  <a:srgbClr val="FFBE2E"/>
                </a:solidFill>
              </a:rPr>
              <a:t>Deaf users</a:t>
            </a:r>
            <a:endParaRPr sz="4000" dirty="0">
              <a:solidFill>
                <a:srgbClr val="FFBE2E"/>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914100"/>
            <a:ext cx="8112571" cy="391190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Provide text equivalent for audio resources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audio-exclusive meaningful functionality</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23</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12006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592207"/>
            <a:ext cx="304800" cy="304800"/>
          </a:xfrm>
          <a:prstGeom prst="rect">
            <a:avLst/>
          </a:prstGeom>
        </p:spPr>
      </p:pic>
    </p:spTree>
    <p:extLst>
      <p:ext uri="{BB962C8B-B14F-4D97-AF65-F5344CB8AC3E}">
        <p14:creationId xmlns:p14="http://schemas.microsoft.com/office/powerpoint/2010/main" val="25403033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693251"/>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4000" dirty="0">
                <a:solidFill>
                  <a:srgbClr val="FFBE2E"/>
                </a:solidFill>
              </a:rPr>
              <a:t>Limited-mobility users</a:t>
            </a:r>
            <a:endParaRPr sz="4000" dirty="0">
              <a:solidFill>
                <a:srgbClr val="FFBE2E"/>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914100"/>
            <a:ext cx="8112571" cy="391190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Support keyboard-only (linear) functionality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Support touchscreen (direct input) functionality</a:t>
            </a:r>
          </a:p>
          <a:p>
            <a:pPr marL="342900" indent="-342900">
              <a:lnSpc>
                <a:spcPct val="110000"/>
              </a:lnSpc>
              <a:spcBef>
                <a:spcPts val="600"/>
              </a:spcBef>
              <a:buClr>
                <a:schemeClr val="accent2"/>
              </a:buClr>
            </a:pPr>
            <a:r>
              <a:rPr lang="en-US" sz="2400" dirty="0">
                <a:solidFill>
                  <a:schemeClr val="lt1"/>
                </a:solidFill>
                <a:latin typeface="Public Sans Light" pitchFamily="2" charset="77"/>
              </a:rPr>
              <a:t>Design generous readability and interaction targets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Prefer linear layouts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Don’t rely on hover for critical information</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24</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12006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592207"/>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66739"/>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54419"/>
            <a:ext cx="304800" cy="304800"/>
          </a:xfrm>
          <a:prstGeom prst="rect">
            <a:avLst/>
          </a:prstGeom>
        </p:spPr>
      </p:pic>
      <p:pic>
        <p:nvPicPr>
          <p:cNvPr id="16" name="Picture 15">
            <a:extLst>
              <a:ext uri="{FF2B5EF4-FFF2-40B4-BE49-F238E27FC236}">
                <a16:creationId xmlns:a16="http://schemas.microsoft.com/office/drawing/2014/main" id="{9EDC857A-51FB-0844-9708-E87ED0D99E0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050129"/>
            <a:ext cx="304800" cy="304800"/>
          </a:xfrm>
          <a:prstGeom prst="rect">
            <a:avLst/>
          </a:prstGeom>
        </p:spPr>
      </p:pic>
    </p:spTree>
    <p:extLst>
      <p:ext uri="{BB962C8B-B14F-4D97-AF65-F5344CB8AC3E}">
        <p14:creationId xmlns:p14="http://schemas.microsoft.com/office/powerpoint/2010/main" val="6957538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693251"/>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4000" dirty="0">
                <a:solidFill>
                  <a:srgbClr val="FFBE2E"/>
                </a:solidFill>
              </a:rPr>
              <a:t>Sensory-sensitive users</a:t>
            </a:r>
            <a:endParaRPr sz="4000" dirty="0">
              <a:solidFill>
                <a:srgbClr val="FFBE2E"/>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914100"/>
            <a:ext cx="8112571" cy="391190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Keep it simple</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flashing and repetitive animation</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very high contrast </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alarming colors and images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Avoid audio and video that start automatically</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25</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12006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1592207"/>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66739"/>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54419"/>
            <a:ext cx="304800" cy="304800"/>
          </a:xfrm>
          <a:prstGeom prst="rect">
            <a:avLst/>
          </a:prstGeom>
        </p:spPr>
      </p:pic>
      <p:pic>
        <p:nvPicPr>
          <p:cNvPr id="16" name="Picture 15">
            <a:extLst>
              <a:ext uri="{FF2B5EF4-FFF2-40B4-BE49-F238E27FC236}">
                <a16:creationId xmlns:a16="http://schemas.microsoft.com/office/drawing/2014/main" id="{9EDC857A-51FB-0844-9708-E87ED0D99E0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050129"/>
            <a:ext cx="304800" cy="304800"/>
          </a:xfrm>
          <a:prstGeom prst="rect">
            <a:avLst/>
          </a:prstGeom>
        </p:spPr>
      </p:pic>
    </p:spTree>
    <p:extLst>
      <p:ext uri="{BB962C8B-B14F-4D97-AF65-F5344CB8AC3E}">
        <p14:creationId xmlns:p14="http://schemas.microsoft.com/office/powerpoint/2010/main" val="2233073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63"/>
          <p:cNvSpPr txBox="1">
            <a:spLocks noGrp="1"/>
          </p:cNvSpPr>
          <p:nvPr>
            <p:ph type="title"/>
          </p:nvPr>
        </p:nvSpPr>
        <p:spPr>
          <a:xfrm>
            <a:off x="476258" y="1366849"/>
            <a:ext cx="8175468" cy="89645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4000" dirty="0">
                <a:solidFill>
                  <a:srgbClr val="FFBE2E"/>
                </a:solidFill>
                <a:latin typeface="Public Sans"/>
                <a:ea typeface="Public Sans"/>
                <a:cs typeface="Public Sans"/>
                <a:sym typeface="Public Sans"/>
              </a:rPr>
              <a:t>This is not a comprehensive list.</a:t>
            </a:r>
            <a:endParaRPr sz="4000" dirty="0">
              <a:solidFill>
                <a:srgbClr val="B3B3B3"/>
              </a:solidFill>
              <a:latin typeface="Public Sans"/>
              <a:ea typeface="Public Sans"/>
              <a:cs typeface="Public Sans"/>
              <a:sym typeface="Public Sans"/>
            </a:endParaRPr>
          </a:p>
        </p:txBody>
      </p:sp>
      <p:sp>
        <p:nvSpPr>
          <p:cNvPr id="469" name="Google Shape;469;p63"/>
          <p:cNvSpPr txBox="1">
            <a:spLocks noGrp="1"/>
          </p:cNvSpPr>
          <p:nvPr>
            <p:ph type="body" idx="1"/>
          </p:nvPr>
        </p:nvSpPr>
        <p:spPr>
          <a:xfrm>
            <a:off x="476258" y="2053845"/>
            <a:ext cx="8357627" cy="1754632"/>
          </a:xfrm>
          <a:prstGeom prst="rect">
            <a:avLst/>
          </a:prstGeom>
          <a:noFill/>
          <a:ln>
            <a:noFill/>
          </a:ln>
        </p:spPr>
        <p:txBody>
          <a:bodyPr spcFirstLastPara="1" wrap="square" lIns="91425" tIns="91425" rIns="91425" bIns="91425" anchor="t" anchorCtr="0">
            <a:noAutofit/>
          </a:bodyPr>
          <a:lstStyle/>
          <a:p>
            <a:pPr marL="0" lvl="0" indent="0" algn="ctr">
              <a:buNone/>
            </a:pPr>
            <a:r>
              <a:rPr lang="en-US" sz="4000" dirty="0">
                <a:solidFill>
                  <a:schemeClr val="lt1"/>
                </a:solidFill>
                <a:latin typeface="Public Sans ExtraLight" pitchFamily="2" charset="77"/>
              </a:rPr>
              <a:t>Accessibility is a dynamic </a:t>
            </a:r>
            <a:br>
              <a:rPr lang="en-US" sz="4000" dirty="0">
                <a:solidFill>
                  <a:schemeClr val="lt1"/>
                </a:solidFill>
                <a:latin typeface="Public Sans ExtraLight" pitchFamily="2" charset="77"/>
              </a:rPr>
            </a:br>
            <a:r>
              <a:rPr lang="en-US" sz="4000" dirty="0">
                <a:solidFill>
                  <a:schemeClr val="lt1"/>
                </a:solidFill>
                <a:latin typeface="Public Sans ExtraLight" pitchFamily="2" charset="77"/>
              </a:rPr>
              <a:t>and open-ended design process</a:t>
            </a:r>
            <a:endParaRPr sz="4000" dirty="0">
              <a:solidFill>
                <a:schemeClr val="lt1"/>
              </a:solidFill>
              <a:latin typeface="Public Sans ExtraLight" pitchFamily="2" charset="77"/>
            </a:endParaRPr>
          </a:p>
        </p:txBody>
      </p:sp>
      <p:sp>
        <p:nvSpPr>
          <p:cNvPr id="470" name="Google Shape;470;p63"/>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26</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4831492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64"/>
          <p:cNvSpPr txBox="1">
            <a:spLocks noGrp="1"/>
          </p:cNvSpPr>
          <p:nvPr>
            <p:ph type="title"/>
          </p:nvPr>
        </p:nvSpPr>
        <p:spPr>
          <a:xfrm>
            <a:off x="476258" y="393869"/>
            <a:ext cx="8158826" cy="44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2400" dirty="0">
                <a:solidFill>
                  <a:srgbClr val="04CF85"/>
                </a:solidFill>
                <a:latin typeface="Public Sans"/>
                <a:ea typeface="Public Sans"/>
                <a:cs typeface="Public Sans"/>
                <a:sym typeface="Public Sans"/>
              </a:rPr>
              <a:t>What does USWDS do to support accessible products?</a:t>
            </a:r>
            <a:endParaRPr dirty="0">
              <a:solidFill>
                <a:srgbClr val="04CF85"/>
              </a:solidFill>
              <a:latin typeface="Public Sans"/>
              <a:ea typeface="Public Sans"/>
              <a:cs typeface="Public Sans"/>
              <a:sym typeface="Public Sans"/>
            </a:endParaRPr>
          </a:p>
        </p:txBody>
      </p:sp>
      <p:sp>
        <p:nvSpPr>
          <p:cNvPr id="476" name="Google Shape;476;p64"/>
          <p:cNvSpPr txBox="1">
            <a:spLocks noGrp="1"/>
          </p:cNvSpPr>
          <p:nvPr>
            <p:ph type="body" idx="1"/>
          </p:nvPr>
        </p:nvSpPr>
        <p:spPr>
          <a:xfrm>
            <a:off x="522513" y="947058"/>
            <a:ext cx="8112571" cy="3177902"/>
          </a:xfrm>
          <a:prstGeom prst="rect">
            <a:avLst/>
          </a:prstGeom>
          <a:noFill/>
          <a:ln>
            <a:noFill/>
          </a:ln>
        </p:spPr>
        <p:txBody>
          <a:bodyPr spcFirstLastPara="1" wrap="square" lIns="91425" tIns="91425" rIns="91425" bIns="91425" numCol="2" spcCol="274320" anchor="t" anchorCtr="0">
            <a:noAutofit/>
          </a:bodyPr>
          <a:lstStyle/>
          <a:p>
            <a:pPr marL="0" indent="0">
              <a:lnSpc>
                <a:spcPct val="110000"/>
              </a:lnSpc>
              <a:spcBef>
                <a:spcPts val="1600"/>
              </a:spcBef>
              <a:buNone/>
            </a:pPr>
            <a:r>
              <a:rPr lang="en-US" sz="1800" dirty="0">
                <a:solidFill>
                  <a:schemeClr val="lt1"/>
                </a:solidFill>
              </a:rPr>
              <a:t>Deliver individual components built to conform to WCAG 2.1</a:t>
            </a:r>
          </a:p>
          <a:p>
            <a:pPr marL="0" indent="0">
              <a:lnSpc>
                <a:spcPct val="110000"/>
              </a:lnSpc>
              <a:spcBef>
                <a:spcPts val="1600"/>
              </a:spcBef>
              <a:buNone/>
            </a:pPr>
            <a:r>
              <a:rPr lang="en-US" sz="1800" dirty="0">
                <a:solidFill>
                  <a:schemeClr val="lt1"/>
                </a:solidFill>
              </a:rPr>
              <a:t>Provide guidance on how to implement those components accessibly</a:t>
            </a:r>
          </a:p>
          <a:p>
            <a:pPr marL="0" indent="0">
              <a:lnSpc>
                <a:spcPct val="110000"/>
              </a:lnSpc>
              <a:spcBef>
                <a:spcPts val="1600"/>
              </a:spcBef>
              <a:buNone/>
            </a:pPr>
            <a:r>
              <a:rPr lang="en-US" sz="1800" dirty="0">
                <a:solidFill>
                  <a:schemeClr val="lt1"/>
                </a:solidFill>
              </a:rPr>
              <a:t>Include accessibility-focused tools to build new functionality</a:t>
            </a:r>
          </a:p>
          <a:p>
            <a:pPr marL="0" indent="0">
              <a:lnSpc>
                <a:spcPct val="110000"/>
              </a:lnSpc>
              <a:spcBef>
                <a:spcPts val="1600"/>
              </a:spcBef>
              <a:buNone/>
            </a:pPr>
            <a:r>
              <a:rPr lang="en-US" sz="1800" dirty="0">
                <a:solidFill>
                  <a:schemeClr val="lt1"/>
                </a:solidFill>
              </a:rPr>
              <a:t>Feature smart settings that allow accessible customization with minimal custom code</a:t>
            </a:r>
          </a:p>
          <a:p>
            <a:pPr marL="0" indent="0">
              <a:lnSpc>
                <a:spcPct val="110000"/>
              </a:lnSpc>
              <a:spcBef>
                <a:spcPts val="1600"/>
              </a:spcBef>
              <a:buNone/>
            </a:pPr>
            <a:r>
              <a:rPr lang="en-US" sz="1800" dirty="0">
                <a:solidFill>
                  <a:schemeClr val="lt1"/>
                </a:solidFill>
              </a:rPr>
              <a:t>Make accessibility one of our core design principles</a:t>
            </a:r>
            <a:endParaRPr sz="1800" dirty="0">
              <a:solidFill>
                <a:schemeClr val="lt1"/>
              </a:solidFill>
            </a:endParaRPr>
          </a:p>
        </p:txBody>
      </p:sp>
      <p:cxnSp>
        <p:nvCxnSpPr>
          <p:cNvPr id="477" name="Google Shape;477;p64">
            <a:extLst>
              <a:ext uri="{C183D7F6-B498-43B3-948B-1728B52AA6E4}">
                <adec:decorative xmlns:adec="http://schemas.microsoft.com/office/drawing/2017/decorative" val="1"/>
              </a:ext>
            </a:extLst>
          </p:cNvPr>
          <p:cNvCxnSpPr/>
          <p:nvPr/>
        </p:nvCxnSpPr>
        <p:spPr>
          <a:xfrm>
            <a:off x="598714" y="1132114"/>
            <a:ext cx="3668486" cy="0"/>
          </a:xfrm>
          <a:prstGeom prst="straightConnector1">
            <a:avLst/>
          </a:prstGeom>
          <a:noFill/>
          <a:ln w="9525" cap="flat" cmpd="sng">
            <a:solidFill>
              <a:srgbClr val="04CF85"/>
            </a:solidFill>
            <a:prstDash val="solid"/>
            <a:round/>
            <a:headEnd type="none" w="sm" len="sm"/>
            <a:tailEnd type="none" w="sm" len="sm"/>
          </a:ln>
        </p:spPr>
      </p:cxnSp>
      <p:cxnSp>
        <p:nvCxnSpPr>
          <p:cNvPr id="478" name="Google Shape;478;p64">
            <a:extLst>
              <a:ext uri="{C183D7F6-B498-43B3-948B-1728B52AA6E4}">
                <adec:decorative xmlns:adec="http://schemas.microsoft.com/office/drawing/2017/decorative" val="1"/>
              </a:ext>
            </a:extLst>
          </p:cNvPr>
          <p:cNvCxnSpPr/>
          <p:nvPr/>
        </p:nvCxnSpPr>
        <p:spPr>
          <a:xfrm>
            <a:off x="598714" y="1929965"/>
            <a:ext cx="3668486" cy="0"/>
          </a:xfrm>
          <a:prstGeom prst="straightConnector1">
            <a:avLst/>
          </a:prstGeom>
          <a:noFill/>
          <a:ln w="9525" cap="flat" cmpd="sng">
            <a:solidFill>
              <a:srgbClr val="04CF85"/>
            </a:solidFill>
            <a:prstDash val="solid"/>
            <a:round/>
            <a:headEnd type="none" w="sm" len="sm"/>
            <a:tailEnd type="none" w="sm" len="sm"/>
          </a:ln>
        </p:spPr>
      </p:cxnSp>
      <p:cxnSp>
        <p:nvCxnSpPr>
          <p:cNvPr id="479" name="Google Shape;479;p64">
            <a:extLst>
              <a:ext uri="{C183D7F6-B498-43B3-948B-1728B52AA6E4}">
                <adec:decorative xmlns:adec="http://schemas.microsoft.com/office/drawing/2017/decorative" val="1"/>
              </a:ext>
            </a:extLst>
          </p:cNvPr>
          <p:cNvCxnSpPr/>
          <p:nvPr/>
        </p:nvCxnSpPr>
        <p:spPr>
          <a:xfrm>
            <a:off x="598714" y="3048726"/>
            <a:ext cx="3668486" cy="0"/>
          </a:xfrm>
          <a:prstGeom prst="straightConnector1">
            <a:avLst/>
          </a:prstGeom>
          <a:noFill/>
          <a:ln w="9525" cap="flat" cmpd="sng">
            <a:solidFill>
              <a:srgbClr val="04CF85"/>
            </a:solidFill>
            <a:prstDash val="solid"/>
            <a:round/>
            <a:headEnd type="none" w="sm" len="sm"/>
            <a:tailEnd type="none" w="sm" len="sm"/>
          </a:ln>
        </p:spPr>
      </p:cxnSp>
      <p:cxnSp>
        <p:nvCxnSpPr>
          <p:cNvPr id="480" name="Google Shape;480;p64">
            <a:extLst>
              <a:ext uri="{C183D7F6-B498-43B3-948B-1728B52AA6E4}">
                <adec:decorative xmlns:adec="http://schemas.microsoft.com/office/drawing/2017/decorative" val="1"/>
              </a:ext>
            </a:extLst>
          </p:cNvPr>
          <p:cNvCxnSpPr/>
          <p:nvPr/>
        </p:nvCxnSpPr>
        <p:spPr>
          <a:xfrm>
            <a:off x="4702628" y="1132114"/>
            <a:ext cx="3668486" cy="0"/>
          </a:xfrm>
          <a:prstGeom prst="straightConnector1">
            <a:avLst/>
          </a:prstGeom>
          <a:noFill/>
          <a:ln w="9525" cap="flat" cmpd="sng">
            <a:solidFill>
              <a:srgbClr val="04CF85"/>
            </a:solidFill>
            <a:prstDash val="solid"/>
            <a:round/>
            <a:headEnd type="none" w="sm" len="sm"/>
            <a:tailEnd type="none" w="sm" len="sm"/>
          </a:ln>
        </p:spPr>
      </p:cxnSp>
      <p:cxnSp>
        <p:nvCxnSpPr>
          <p:cNvPr id="481" name="Google Shape;481;p64">
            <a:extLst>
              <a:ext uri="{C183D7F6-B498-43B3-948B-1728B52AA6E4}">
                <adec:decorative xmlns:adec="http://schemas.microsoft.com/office/drawing/2017/decorative" val="1"/>
              </a:ext>
            </a:extLst>
          </p:cNvPr>
          <p:cNvCxnSpPr/>
          <p:nvPr/>
        </p:nvCxnSpPr>
        <p:spPr>
          <a:xfrm>
            <a:off x="4702628" y="2264229"/>
            <a:ext cx="3668486" cy="0"/>
          </a:xfrm>
          <a:prstGeom prst="straightConnector1">
            <a:avLst/>
          </a:prstGeom>
          <a:noFill/>
          <a:ln w="9525" cap="flat" cmpd="sng">
            <a:solidFill>
              <a:srgbClr val="04CF85"/>
            </a:solidFill>
            <a:prstDash val="solid"/>
            <a:round/>
            <a:headEnd type="none" w="sm" len="sm"/>
            <a:tailEnd type="none" w="sm" len="sm"/>
          </a:ln>
        </p:spPr>
      </p:cxnSp>
      <p:sp>
        <p:nvSpPr>
          <p:cNvPr id="483" name="Google Shape;483;p6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27</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682520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Deliver individual components built to conform to WCAG 2.1 </a:t>
            </a:r>
            <a:r>
              <a:rPr lang="en-US" sz="3200" b="0" dirty="0">
                <a:solidFill>
                  <a:srgbClr val="FFBE2E"/>
                </a:solidFill>
                <a:latin typeface="Public Sans ExtraLight" pitchFamily="2" charset="77"/>
              </a:rPr>
              <a:t>(1 of 2)</a:t>
            </a:r>
            <a:endParaRPr sz="3200" b="0" dirty="0">
              <a:solidFill>
                <a:srgbClr val="FFBE2E"/>
              </a:solidFill>
              <a:latin typeface="Public Sans ExtraLight" pitchFamily="2" charset="77"/>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If it isn’t accessible, it won't ship</a:t>
            </a:r>
          </a:p>
          <a:p>
            <a:pPr marL="342900" indent="-342900">
              <a:lnSpc>
                <a:spcPct val="110000"/>
              </a:lnSpc>
              <a:spcBef>
                <a:spcPts val="600"/>
              </a:spcBef>
              <a:buClr>
                <a:schemeClr val="accent2"/>
              </a:buClr>
            </a:pPr>
            <a:r>
              <a:rPr lang="en-US" sz="2400" dirty="0">
                <a:solidFill>
                  <a:schemeClr val="lt1"/>
                </a:solidFill>
                <a:latin typeface="Public Sans Light" pitchFamily="2" charset="77"/>
              </a:rPr>
              <a:t>Test with screen readers (</a:t>
            </a:r>
            <a:r>
              <a:rPr lang="en-US" sz="2400" dirty="0" err="1">
                <a:solidFill>
                  <a:schemeClr val="lt1"/>
                </a:solidFill>
                <a:latin typeface="Public Sans Light" pitchFamily="2" charset="77"/>
              </a:rPr>
              <a:t>VoiceOver</a:t>
            </a:r>
            <a:r>
              <a:rPr lang="en-US" sz="2400" dirty="0">
                <a:solidFill>
                  <a:schemeClr val="lt1"/>
                </a:solidFill>
                <a:latin typeface="Public Sans Light" pitchFamily="2" charset="77"/>
              </a:rPr>
              <a:t>, NVDA)</a:t>
            </a:r>
          </a:p>
          <a:p>
            <a:pPr marL="342900" indent="-342900">
              <a:lnSpc>
                <a:spcPct val="110000"/>
              </a:lnSpc>
              <a:spcBef>
                <a:spcPts val="600"/>
              </a:spcBef>
              <a:buClr>
                <a:schemeClr val="accent2"/>
              </a:buClr>
            </a:pPr>
            <a:r>
              <a:rPr lang="en-US" sz="2400" dirty="0">
                <a:solidFill>
                  <a:schemeClr val="lt1"/>
                </a:solidFill>
                <a:latin typeface="Public Sans Light" pitchFamily="2" charset="77"/>
              </a:rPr>
              <a:t>Test with keyboard-only</a:t>
            </a:r>
          </a:p>
          <a:p>
            <a:pPr marL="342900" indent="-342900">
              <a:lnSpc>
                <a:spcPct val="110000"/>
              </a:lnSpc>
              <a:spcBef>
                <a:spcPts val="600"/>
              </a:spcBef>
              <a:buClr>
                <a:schemeClr val="accent2"/>
              </a:buClr>
            </a:pPr>
            <a:r>
              <a:rPr lang="en-US" sz="2400" dirty="0">
                <a:solidFill>
                  <a:schemeClr val="lt1"/>
                </a:solidFill>
                <a:latin typeface="Public Sans Light" pitchFamily="2" charset="77"/>
              </a:rPr>
              <a:t>Test with touch-only</a:t>
            </a:r>
          </a:p>
          <a:p>
            <a:pPr marL="342900" indent="-342900">
              <a:lnSpc>
                <a:spcPct val="110000"/>
              </a:lnSpc>
              <a:spcBef>
                <a:spcPts val="600"/>
              </a:spcBef>
              <a:buClr>
                <a:schemeClr val="accent2"/>
              </a:buClr>
            </a:pPr>
            <a:r>
              <a:rPr lang="en-US" sz="2400" dirty="0">
                <a:solidFill>
                  <a:schemeClr val="lt1"/>
                </a:solidFill>
                <a:latin typeface="Public Sans Light" pitchFamily="2" charset="77"/>
              </a:rPr>
              <a:t>Test across browsers and operating systems</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28</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67567"/>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042099"/>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529779"/>
            <a:ext cx="304800" cy="304800"/>
          </a:xfrm>
          <a:prstGeom prst="rect">
            <a:avLst/>
          </a:prstGeom>
        </p:spPr>
      </p:pic>
      <p:pic>
        <p:nvPicPr>
          <p:cNvPr id="16" name="Picture 15">
            <a:extLst>
              <a:ext uri="{FF2B5EF4-FFF2-40B4-BE49-F238E27FC236}">
                <a16:creationId xmlns:a16="http://schemas.microsoft.com/office/drawing/2014/main" id="{9EDC857A-51FB-0844-9708-E87ED0D99E0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4025489"/>
            <a:ext cx="304800" cy="304800"/>
          </a:xfrm>
          <a:prstGeom prst="rect">
            <a:avLst/>
          </a:prstGeom>
        </p:spPr>
      </p:pic>
    </p:spTree>
    <p:extLst>
      <p:ext uri="{BB962C8B-B14F-4D97-AF65-F5344CB8AC3E}">
        <p14:creationId xmlns:p14="http://schemas.microsoft.com/office/powerpoint/2010/main" val="34870766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Deliver individual components built to conform to WCAG 2.1 </a:t>
            </a:r>
            <a:r>
              <a:rPr lang="en-US" sz="3200" b="0" dirty="0">
                <a:solidFill>
                  <a:srgbClr val="FFBE2E"/>
                </a:solidFill>
                <a:latin typeface="Public Sans ExtraLight" pitchFamily="2" charset="77"/>
              </a:rPr>
              <a:t>(2 of 2)</a:t>
            </a:r>
            <a:endParaRPr sz="3200" b="0" dirty="0">
              <a:solidFill>
                <a:srgbClr val="FFBE2E"/>
              </a:solidFill>
              <a:latin typeface="Public Sans ExtraLight" pitchFamily="2" charset="77"/>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Collect community feedback</a:t>
            </a:r>
          </a:p>
          <a:p>
            <a:pPr marL="342900" indent="-342900">
              <a:lnSpc>
                <a:spcPct val="110000"/>
              </a:lnSpc>
              <a:spcBef>
                <a:spcPts val="600"/>
              </a:spcBef>
              <a:buClr>
                <a:schemeClr val="accent2"/>
              </a:buClr>
            </a:pPr>
            <a:r>
              <a:rPr lang="en-US" sz="2400" dirty="0">
                <a:solidFill>
                  <a:schemeClr val="lt1"/>
                </a:solidFill>
                <a:latin typeface="Public Sans Light" pitchFamily="2" charset="77"/>
              </a:rPr>
              <a:t>Scan with automated tools — like pa11y and </a:t>
            </a:r>
            <a:r>
              <a:rPr lang="en-US" sz="2400" dirty="0" err="1">
                <a:solidFill>
                  <a:schemeClr val="lt1"/>
                </a:solidFill>
                <a:latin typeface="Public Sans Light" pitchFamily="2" charset="77"/>
              </a:rPr>
              <a:t>aXe</a:t>
            </a:r>
            <a:r>
              <a:rPr lang="en-US" sz="2400" dirty="0">
                <a:solidFill>
                  <a:schemeClr val="lt1"/>
                </a:solidFill>
                <a:latin typeface="Public Sans Light" pitchFamily="2" charset="77"/>
              </a:rPr>
              <a:t> — on every code change</a:t>
            </a:r>
          </a:p>
          <a:p>
            <a:pPr marL="342900" indent="-342900">
              <a:lnSpc>
                <a:spcPct val="110000"/>
              </a:lnSpc>
              <a:spcBef>
                <a:spcPts val="600"/>
              </a:spcBef>
              <a:buClr>
                <a:schemeClr val="accent2"/>
              </a:buClr>
            </a:pPr>
            <a:r>
              <a:rPr lang="en-US" sz="2400" dirty="0">
                <a:solidFill>
                  <a:schemeClr val="lt1"/>
                </a:solidFill>
                <a:latin typeface="Public Sans Light" pitchFamily="2" charset="77"/>
              </a:rPr>
              <a:t>Manually test functionality with a Trusted Tester</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29</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67567"/>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468819"/>
            <a:ext cx="304800" cy="304800"/>
          </a:xfrm>
          <a:prstGeom prst="rect">
            <a:avLst/>
          </a:prstGeom>
        </p:spPr>
      </p:pic>
    </p:spTree>
    <p:extLst>
      <p:ext uri="{BB962C8B-B14F-4D97-AF65-F5344CB8AC3E}">
        <p14:creationId xmlns:p14="http://schemas.microsoft.com/office/powerpoint/2010/main" val="1181315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83"/>
        <p:cNvGrpSpPr/>
        <p:nvPr/>
      </p:nvGrpSpPr>
      <p:grpSpPr>
        <a:xfrm>
          <a:off x="0" y="0"/>
          <a:ext cx="0" cy="0"/>
          <a:chOff x="0" y="0"/>
          <a:chExt cx="0" cy="0"/>
        </a:xfrm>
      </p:grpSpPr>
      <p:sp>
        <p:nvSpPr>
          <p:cNvPr id="84" name="Google Shape;84;p3"/>
          <p:cNvSpPr txBox="1">
            <a:spLocks noGrp="1"/>
          </p:cNvSpPr>
          <p:nvPr>
            <p:ph type="title" idx="4294967295"/>
          </p:nvPr>
        </p:nvSpPr>
        <p:spPr>
          <a:xfrm>
            <a:off x="499908" y="766705"/>
            <a:ext cx="8144183" cy="2084072"/>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4000" b="1" dirty="0">
                <a:solidFill>
                  <a:srgbClr val="FFBE2E"/>
                </a:solidFill>
              </a:rPr>
              <a:t>A quick poll</a:t>
            </a:r>
            <a:endParaRPr sz="4000" b="1" dirty="0">
              <a:solidFill>
                <a:srgbClr val="FFBE2E"/>
              </a:solidFill>
            </a:endParaRPr>
          </a:p>
          <a:p>
            <a:pPr lvl="0" algn="ctr">
              <a:lnSpc>
                <a:spcPct val="95000"/>
              </a:lnSpc>
            </a:pPr>
            <a:r>
              <a:rPr lang="en-US" sz="4000" dirty="0">
                <a:solidFill>
                  <a:schemeClr val="lt1"/>
                </a:solidFill>
                <a:latin typeface="Public Sans Thin"/>
                <a:ea typeface="Public Sans Thin"/>
                <a:cs typeface="Public Sans Thin"/>
                <a:sym typeface="Public Sans Thin"/>
              </a:rPr>
              <a:t> How well do you understand the Paperwork Reduction Act?</a:t>
            </a:r>
            <a:endParaRPr dirty="0">
              <a:solidFill>
                <a:schemeClr val="lt1"/>
              </a:solidFill>
              <a:latin typeface="Public Sans Thin"/>
              <a:ea typeface="Public Sans Thin"/>
              <a:cs typeface="Public Sans Thin"/>
              <a:sym typeface="Public Sans Thin"/>
            </a:endParaRPr>
          </a:p>
        </p:txBody>
      </p:sp>
      <p:sp>
        <p:nvSpPr>
          <p:cNvPr id="85" name="Google Shape;85;p3"/>
          <p:cNvSpPr txBox="1"/>
          <p:nvPr/>
        </p:nvSpPr>
        <p:spPr>
          <a:xfrm>
            <a:off x="799252" y="2863000"/>
            <a:ext cx="7865158" cy="1594471"/>
          </a:xfrm>
          <a:prstGeom prst="rect">
            <a:avLst/>
          </a:prstGeom>
          <a:noFill/>
          <a:ln>
            <a:noFill/>
          </a:ln>
        </p:spPr>
        <p:txBody>
          <a:bodyPr spcFirstLastPara="1" wrap="square" lIns="91425" tIns="91425" rIns="91425" bIns="91425" numCol="2" spcCol="457200" anchor="t" anchorCtr="0">
            <a:noAutofit/>
          </a:bodyPr>
          <a:lstStyle/>
          <a:p>
            <a:pPr marL="342900" lvl="0" indent="-342900">
              <a:buClr>
                <a:srgbClr val="EF5E25"/>
              </a:buClr>
              <a:buSzPts val="1800"/>
              <a:buFont typeface="+mj-lt"/>
              <a:buAutoNum type="arabicPeriod"/>
            </a:pPr>
            <a:r>
              <a:rPr lang="en-US" sz="1800" dirty="0">
                <a:solidFill>
                  <a:srgbClr val="EF5E25"/>
                </a:solidFill>
                <a:latin typeface="Public Sans"/>
                <a:ea typeface="Public Sans"/>
                <a:cs typeface="Public Sans"/>
                <a:sym typeface="Public Sans"/>
              </a:rPr>
              <a:t>Very well. </a:t>
            </a:r>
            <a:r>
              <a:rPr lang="en-US" sz="1800" dirty="0">
                <a:solidFill>
                  <a:srgbClr val="FFFFFF"/>
                </a:solidFill>
                <a:latin typeface="Public Sans"/>
                <a:ea typeface="Public Sans"/>
                <a:cs typeface="Public Sans"/>
                <a:sym typeface="Public Sans"/>
              </a:rPr>
              <a:t>I know what it says and how it applies to my work.</a:t>
            </a:r>
          </a:p>
          <a:p>
            <a:pPr marL="342900" lvl="0" indent="-342900">
              <a:buClr>
                <a:srgbClr val="EF5E25"/>
              </a:buClr>
              <a:buSzPts val="1800"/>
              <a:buFont typeface="Arial"/>
              <a:buAutoNum type="arabicPeriod"/>
            </a:pPr>
            <a:r>
              <a:rPr lang="en-US" sz="1800" dirty="0">
                <a:solidFill>
                  <a:srgbClr val="EF5E25"/>
                </a:solidFill>
                <a:latin typeface="Public Sans"/>
                <a:ea typeface="Public Sans"/>
                <a:cs typeface="Public Sans"/>
                <a:sym typeface="Public Sans"/>
              </a:rPr>
              <a:t>Somewhat well. </a:t>
            </a:r>
            <a:r>
              <a:rPr lang="en-US" sz="1800" dirty="0">
                <a:solidFill>
                  <a:srgbClr val="FFFFFF"/>
                </a:solidFill>
                <a:latin typeface="Public Sans"/>
                <a:ea typeface="Public Sans"/>
                <a:cs typeface="Public Sans"/>
                <a:sym typeface="Public Sans"/>
              </a:rPr>
              <a:t>And I know where to look if I have questions.</a:t>
            </a:r>
            <a:endParaRPr sz="1800" b="0" i="0" u="none" strike="noStrike" cap="none" dirty="0">
              <a:solidFill>
                <a:srgbClr val="FFFFFF"/>
              </a:solidFill>
              <a:latin typeface="Public Sans"/>
              <a:ea typeface="Public Sans"/>
              <a:cs typeface="Public Sans"/>
              <a:sym typeface="Public Sans"/>
            </a:endParaRPr>
          </a:p>
          <a:p>
            <a:pPr marL="342900" lvl="0" indent="-342900">
              <a:buClr>
                <a:srgbClr val="EF5E25"/>
              </a:buClr>
              <a:buSzPts val="1800"/>
              <a:buFont typeface="Arial"/>
              <a:buAutoNum type="arabicPeriod"/>
            </a:pPr>
            <a:r>
              <a:rPr lang="en-US" sz="1800" dirty="0">
                <a:solidFill>
                  <a:srgbClr val="EF5E25"/>
                </a:solidFill>
                <a:latin typeface="Public Sans"/>
                <a:ea typeface="Public Sans"/>
                <a:cs typeface="Public Sans"/>
                <a:sym typeface="Public Sans"/>
              </a:rPr>
              <a:t>A little bit. </a:t>
            </a:r>
            <a:r>
              <a:rPr lang="en-US" sz="1800" dirty="0">
                <a:solidFill>
                  <a:srgbClr val="FFFFFF"/>
                </a:solidFill>
                <a:latin typeface="Public Sans"/>
                <a:ea typeface="Public Sans"/>
                <a:cs typeface="Public Sans"/>
                <a:sym typeface="Public Sans"/>
              </a:rPr>
              <a:t>It really confuses me every time I think about it!</a:t>
            </a:r>
          </a:p>
          <a:p>
            <a:pPr marL="342900" lvl="0" indent="-342900">
              <a:buClr>
                <a:srgbClr val="EF5E25"/>
              </a:buClr>
              <a:buSzPts val="1800"/>
              <a:buFont typeface="Arial"/>
              <a:buAutoNum type="arabicPeriod"/>
            </a:pPr>
            <a:r>
              <a:rPr lang="en-US" sz="1800" dirty="0">
                <a:solidFill>
                  <a:srgbClr val="EF5E25"/>
                </a:solidFill>
                <a:latin typeface="Public Sans"/>
                <a:ea typeface="Public Sans"/>
                <a:cs typeface="Public Sans"/>
                <a:sym typeface="Public Sans"/>
              </a:rPr>
              <a:t>Not at all! </a:t>
            </a:r>
            <a:r>
              <a:rPr lang="en-US" sz="1800" dirty="0">
                <a:solidFill>
                  <a:srgbClr val="FFFFFF"/>
                </a:solidFill>
                <a:latin typeface="Public Sans"/>
                <a:ea typeface="Public Sans"/>
                <a:cs typeface="Public Sans"/>
                <a:sym typeface="Public Sans"/>
              </a:rPr>
              <a:t>What's the Paperwork Reduction Act?</a:t>
            </a:r>
            <a:endParaRPr dirty="0"/>
          </a:p>
        </p:txBody>
      </p:sp>
      <p:sp>
        <p:nvSpPr>
          <p:cNvPr id="86" name="Google Shape;86;p3"/>
          <p:cNvSpPr txBox="1"/>
          <p:nvPr/>
        </p:nvSpPr>
        <p:spPr>
          <a:xfrm>
            <a:off x="6769780" y="4780203"/>
            <a:ext cx="2057400" cy="273844"/>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chemeClr val="lt1"/>
              </a:buClr>
              <a:buSzPts val="1000"/>
              <a:buFont typeface="Arial"/>
              <a:buNone/>
            </a:pPr>
            <a:fld id="{00000000-1234-1234-1234-123412341234}" type="slidenum">
              <a:rPr lang="en-US" sz="1000" b="0" i="0" u="none" strike="noStrike" cap="none">
                <a:solidFill>
                  <a:schemeClr val="lt1"/>
                </a:solidFill>
                <a:latin typeface="Libre Franklin"/>
                <a:ea typeface="Libre Franklin"/>
                <a:cs typeface="Libre Franklin"/>
                <a:sym typeface="Libre Franklin"/>
              </a:rPr>
              <a:t>3</a:t>
            </a:fld>
            <a:endParaRPr sz="1000" b="0" i="0" u="none" strike="noStrike" cap="none">
              <a:solidFill>
                <a:schemeClr val="lt1"/>
              </a:solidFill>
              <a:latin typeface="Libre Franklin"/>
              <a:ea typeface="Libre Franklin"/>
              <a:cs typeface="Libre Franklin"/>
              <a:sym typeface="Libre Frankli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Provide guidance on how to implement our components accessibly</a:t>
            </a:r>
            <a:endParaRPr sz="3200" dirty="0">
              <a:solidFill>
                <a:srgbClr val="04CF85"/>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Include an accessibility section with each component</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30</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spTree>
    <p:extLst>
      <p:ext uri="{BB962C8B-B14F-4D97-AF65-F5344CB8AC3E}">
        <p14:creationId xmlns:p14="http://schemas.microsoft.com/office/powerpoint/2010/main" val="18405915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Include accessibility-focused tools to build new functionality</a:t>
            </a:r>
            <a:endParaRPr sz="3200" dirty="0">
              <a:solidFill>
                <a:srgbClr val="04CF85"/>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Colors with magic number contrast</a:t>
            </a:r>
          </a:p>
          <a:p>
            <a:pPr marL="342900" indent="-342900">
              <a:lnSpc>
                <a:spcPct val="110000"/>
              </a:lnSpc>
              <a:spcBef>
                <a:spcPts val="600"/>
              </a:spcBef>
              <a:buClr>
                <a:schemeClr val="accent2"/>
              </a:buClr>
            </a:pPr>
            <a:r>
              <a:rPr lang="en-US" sz="2400" dirty="0">
                <a:solidFill>
                  <a:schemeClr val="lt1"/>
                </a:solidFill>
                <a:latin typeface="Public Sans Light" pitchFamily="2" charset="77"/>
              </a:rPr>
              <a:t>Rem-based size tokens and an </a:t>
            </a:r>
            <a:r>
              <a:rPr lang="en-US" sz="2400" dirty="0" err="1">
                <a:solidFill>
                  <a:schemeClr val="lt1"/>
                </a:solidFill>
                <a:latin typeface="Public Sans Light" pitchFamily="2" charset="77"/>
              </a:rPr>
              <a:t>em</a:t>
            </a:r>
            <a:r>
              <a:rPr lang="en-US" sz="2400" dirty="0">
                <a:solidFill>
                  <a:schemeClr val="lt1"/>
                </a:solidFill>
                <a:latin typeface="Public Sans Light" pitchFamily="2" charset="77"/>
              </a:rPr>
              <a:t>-based media query </a:t>
            </a:r>
            <a:r>
              <a:rPr lang="en-US" sz="2400" dirty="0" err="1">
                <a:solidFill>
                  <a:schemeClr val="lt1"/>
                </a:solidFill>
                <a:latin typeface="Public Sans Light" pitchFamily="2" charset="77"/>
              </a:rPr>
              <a:t>mixin</a:t>
            </a:r>
            <a:r>
              <a:rPr lang="en-US" sz="2400" dirty="0">
                <a:solidFill>
                  <a:schemeClr val="lt1"/>
                </a:solidFill>
                <a:latin typeface="Public Sans Light" pitchFamily="2" charset="77"/>
              </a:rPr>
              <a:t> that respond to user scale settings</a:t>
            </a:r>
          </a:p>
          <a:p>
            <a:pPr marL="342900" indent="-342900">
              <a:lnSpc>
                <a:spcPct val="110000"/>
              </a:lnSpc>
              <a:spcBef>
                <a:spcPts val="600"/>
              </a:spcBef>
              <a:buClr>
                <a:schemeClr val="accent2"/>
              </a:buClr>
            </a:pPr>
            <a:r>
              <a:rPr lang="en-US" sz="2400" dirty="0">
                <a:solidFill>
                  <a:schemeClr val="lt1"/>
                </a:solidFill>
                <a:latin typeface="Public Sans Light" pitchFamily="2" charset="77"/>
              </a:rPr>
              <a:t>Normalized typography tokens that provide reliable, readable results regardless of the typeface</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31</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pic>
        <p:nvPicPr>
          <p:cNvPr id="13" name="Picture 12">
            <a:extLst>
              <a:ext uri="{FF2B5EF4-FFF2-40B4-BE49-F238E27FC236}">
                <a16:creationId xmlns:a16="http://schemas.microsoft.com/office/drawing/2014/main" id="{B36A9B71-AB60-2A42-BD50-E64DBA5A533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567567"/>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448499"/>
            <a:ext cx="304800" cy="304800"/>
          </a:xfrm>
          <a:prstGeom prst="rect">
            <a:avLst/>
          </a:prstGeom>
        </p:spPr>
      </p:pic>
    </p:spTree>
    <p:extLst>
      <p:ext uri="{BB962C8B-B14F-4D97-AF65-F5344CB8AC3E}">
        <p14:creationId xmlns:p14="http://schemas.microsoft.com/office/powerpoint/2010/main" val="17901798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Feature smart settings that allow accessible customization with minimal custom code</a:t>
            </a:r>
            <a:endParaRPr sz="3200" dirty="0">
              <a:solidFill>
                <a:srgbClr val="04CF85"/>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Adding more smart components that change their color based on background</a:t>
            </a:r>
          </a:p>
          <a:p>
            <a:pPr marL="342900" indent="-342900">
              <a:lnSpc>
                <a:spcPct val="110000"/>
              </a:lnSpc>
              <a:spcBef>
                <a:spcPts val="600"/>
              </a:spcBef>
              <a:buClr>
                <a:schemeClr val="accent2"/>
              </a:buClr>
            </a:pPr>
            <a:r>
              <a:rPr lang="en-US" sz="2400" dirty="0">
                <a:solidFill>
                  <a:schemeClr val="lt1"/>
                </a:solidFill>
                <a:latin typeface="Public Sans Light" pitchFamily="2" charset="77"/>
              </a:rPr>
              <a:t>Smart settings for links that choose accessible link and hover states</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32</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pic>
        <p:nvPicPr>
          <p:cNvPr id="14" name="Picture 13">
            <a:extLst>
              <a:ext uri="{FF2B5EF4-FFF2-40B4-BE49-F238E27FC236}">
                <a16:creationId xmlns:a16="http://schemas.microsoft.com/office/drawing/2014/main" id="{4C52F0C1-ED29-2342-8B77-71E931C1499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960819"/>
            <a:ext cx="304800" cy="304800"/>
          </a:xfrm>
          <a:prstGeom prst="rect">
            <a:avLst/>
          </a:prstGeom>
        </p:spPr>
      </p:pic>
    </p:spTree>
    <p:extLst>
      <p:ext uri="{BB962C8B-B14F-4D97-AF65-F5344CB8AC3E}">
        <p14:creationId xmlns:p14="http://schemas.microsoft.com/office/powerpoint/2010/main" val="2473748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476257" y="200828"/>
            <a:ext cx="7437253" cy="16635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3200" dirty="0">
                <a:solidFill>
                  <a:srgbClr val="04CF85"/>
                </a:solidFill>
              </a:rPr>
              <a:t>Make accessibility one of our core design principles</a:t>
            </a:r>
            <a:endParaRPr sz="3200" dirty="0">
              <a:solidFill>
                <a:srgbClr val="04CF85"/>
              </a:solidFill>
              <a:latin typeface="Public Sans"/>
              <a:ea typeface="Public Sans"/>
              <a:cs typeface="Public Sans"/>
              <a:sym typeface="Public Sans"/>
            </a:endParaRPr>
          </a:p>
        </p:txBody>
      </p:sp>
      <p:sp>
        <p:nvSpPr>
          <p:cNvPr id="161" name="Google Shape;161;p14"/>
          <p:cNvSpPr txBox="1">
            <a:spLocks noGrp="1"/>
          </p:cNvSpPr>
          <p:nvPr>
            <p:ph type="body" idx="1"/>
          </p:nvPr>
        </p:nvSpPr>
        <p:spPr>
          <a:xfrm>
            <a:off x="565545" y="1889460"/>
            <a:ext cx="8112571" cy="2834940"/>
          </a:xfrm>
          <a:prstGeom prst="rect">
            <a:avLst/>
          </a:prstGeom>
          <a:noFill/>
          <a:ln>
            <a:noFill/>
          </a:ln>
        </p:spPr>
        <p:txBody>
          <a:bodyPr spcFirstLastPara="1" wrap="square" lIns="91425" tIns="91425" rIns="91425" bIns="91425" numCol="1" spcCol="274320" anchor="t" anchorCtr="0">
            <a:noAutofit/>
          </a:bodyPr>
          <a:lstStyle/>
          <a:p>
            <a:pPr marL="342900" indent="-342900">
              <a:lnSpc>
                <a:spcPct val="110000"/>
              </a:lnSpc>
              <a:spcBef>
                <a:spcPts val="600"/>
              </a:spcBef>
              <a:buClr>
                <a:schemeClr val="accent2"/>
              </a:buClr>
            </a:pPr>
            <a:r>
              <a:rPr lang="en-US" sz="2400" dirty="0">
                <a:solidFill>
                  <a:schemeClr val="lt1"/>
                </a:solidFill>
                <a:latin typeface="Public Sans Light" pitchFamily="2" charset="77"/>
              </a:rPr>
              <a:t>It’s not only part of our mission to embrace accessibility in our own work, but to do what we can to encourage it </a:t>
            </a:r>
          </a:p>
          <a:p>
            <a:pPr marL="342900" indent="-342900">
              <a:lnSpc>
                <a:spcPct val="110000"/>
              </a:lnSpc>
              <a:spcBef>
                <a:spcPts val="600"/>
              </a:spcBef>
              <a:buClr>
                <a:schemeClr val="accent2"/>
              </a:buClr>
            </a:pPr>
            <a:r>
              <a:rPr lang="en-US" sz="2400" b="1" dirty="0">
                <a:solidFill>
                  <a:srgbClr val="FFBE2E"/>
                </a:solidFill>
                <a:latin typeface="Public Sans" pitchFamily="2" charset="77"/>
              </a:rPr>
              <a:t>We prioritize accessibility issues.</a:t>
            </a:r>
          </a:p>
        </p:txBody>
      </p:sp>
      <p:sp>
        <p:nvSpPr>
          <p:cNvPr id="168" name="Google Shape;168;p1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33</a:t>
            </a:fld>
            <a:endParaRPr>
              <a:solidFill>
                <a:schemeClr val="lt1"/>
              </a:solidFill>
              <a:latin typeface="Libre Franklin"/>
              <a:ea typeface="Libre Franklin"/>
              <a:cs typeface="Libre Franklin"/>
              <a:sym typeface="Libre Franklin"/>
            </a:endParaRPr>
          </a:p>
        </p:txBody>
      </p:sp>
      <p:pic>
        <p:nvPicPr>
          <p:cNvPr id="3" name="Picture 2">
            <a:extLst>
              <a:ext uri="{FF2B5EF4-FFF2-40B4-BE49-F238E27FC236}">
                <a16:creationId xmlns:a16="http://schemas.microsoft.com/office/drawing/2014/main" id="{F2939580-0525-8C4C-83AA-D7F81723D49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2095426"/>
            <a:ext cx="304800" cy="304800"/>
          </a:xfrm>
          <a:prstGeom prst="rect">
            <a:avLst/>
          </a:prstGeom>
        </p:spPr>
      </p:pic>
      <p:pic>
        <p:nvPicPr>
          <p:cNvPr id="15" name="Picture 14">
            <a:extLst>
              <a:ext uri="{FF2B5EF4-FFF2-40B4-BE49-F238E27FC236}">
                <a16:creationId xmlns:a16="http://schemas.microsoft.com/office/drawing/2014/main" id="{41FFC76B-3DFD-314C-82CF-13933FAD9D2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65545" y="3387539"/>
            <a:ext cx="304800" cy="304800"/>
          </a:xfrm>
          <a:prstGeom prst="rect">
            <a:avLst/>
          </a:prstGeom>
        </p:spPr>
      </p:pic>
    </p:spTree>
    <p:extLst>
      <p:ext uri="{BB962C8B-B14F-4D97-AF65-F5344CB8AC3E}">
        <p14:creationId xmlns:p14="http://schemas.microsoft.com/office/powerpoint/2010/main" val="35127314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78"/>
        <p:cNvGrpSpPr/>
        <p:nvPr/>
      </p:nvGrpSpPr>
      <p:grpSpPr>
        <a:xfrm>
          <a:off x="0" y="0"/>
          <a:ext cx="0" cy="0"/>
          <a:chOff x="0" y="0"/>
          <a:chExt cx="0" cy="0"/>
        </a:xfrm>
      </p:grpSpPr>
      <p:sp>
        <p:nvSpPr>
          <p:cNvPr id="179" name="Google Shape;179;p16"/>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lvl="0" algn="ctr">
              <a:lnSpc>
                <a:spcPct val="95000"/>
              </a:lnSpc>
              <a:buSzPts val="1100"/>
            </a:pPr>
            <a:r>
              <a:rPr lang="en-US" sz="4000" dirty="0">
                <a:solidFill>
                  <a:schemeClr val="lt1"/>
                </a:solidFill>
              </a:rPr>
              <a:t>What we do only gets your product part of the way there</a:t>
            </a:r>
            <a:endParaRPr sz="4000" dirty="0">
              <a:solidFill>
                <a:schemeClr val="lt1"/>
              </a:solidFill>
              <a:latin typeface="Public Sans"/>
              <a:ea typeface="Public Sans"/>
              <a:cs typeface="Public Sans"/>
              <a:sym typeface="Public Sans"/>
            </a:endParaRPr>
          </a:p>
        </p:txBody>
      </p:sp>
      <p:sp>
        <p:nvSpPr>
          <p:cNvPr id="180" name="Google Shape;180;p16"/>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34</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63"/>
          <p:cNvSpPr txBox="1">
            <a:spLocks noGrp="1"/>
          </p:cNvSpPr>
          <p:nvPr>
            <p:ph type="title"/>
          </p:nvPr>
        </p:nvSpPr>
        <p:spPr>
          <a:xfrm>
            <a:off x="476258" y="1087121"/>
            <a:ext cx="8175468" cy="2458720"/>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n-US" sz="4000" dirty="0">
                <a:solidFill>
                  <a:srgbClr val="967EFB"/>
                </a:solidFill>
              </a:rPr>
              <a:t>Today</a:t>
            </a:r>
            <a:br>
              <a:rPr lang="en-US" sz="4000" dirty="0">
                <a:solidFill>
                  <a:srgbClr val="FFBE2E"/>
                </a:solidFill>
              </a:rPr>
            </a:br>
            <a:r>
              <a:rPr lang="en-US" sz="4000" dirty="0">
                <a:solidFill>
                  <a:srgbClr val="FFBE2E"/>
                </a:solidFill>
              </a:rPr>
              <a:t>We’re publishing updated accessibility resources</a:t>
            </a:r>
            <a:endParaRPr sz="4000" dirty="0">
              <a:solidFill>
                <a:srgbClr val="B3B3B3"/>
              </a:solidFill>
              <a:latin typeface="Public Sans"/>
              <a:ea typeface="Public Sans"/>
              <a:cs typeface="Public Sans"/>
              <a:sym typeface="Public Sans"/>
            </a:endParaRPr>
          </a:p>
        </p:txBody>
      </p:sp>
      <p:sp>
        <p:nvSpPr>
          <p:cNvPr id="469" name="Google Shape;469;p63"/>
          <p:cNvSpPr txBox="1">
            <a:spLocks noGrp="1"/>
          </p:cNvSpPr>
          <p:nvPr>
            <p:ph type="body" idx="1"/>
          </p:nvPr>
        </p:nvSpPr>
        <p:spPr>
          <a:xfrm>
            <a:off x="476258" y="3073241"/>
            <a:ext cx="8357627" cy="564039"/>
          </a:xfrm>
          <a:prstGeom prst="rect">
            <a:avLst/>
          </a:prstGeom>
          <a:noFill/>
          <a:ln>
            <a:noFill/>
          </a:ln>
        </p:spPr>
        <p:txBody>
          <a:bodyPr spcFirstLastPara="1" wrap="square" lIns="91425" tIns="91425" rIns="91425" bIns="91425" anchor="t" anchorCtr="0">
            <a:noAutofit/>
          </a:bodyPr>
          <a:lstStyle/>
          <a:p>
            <a:pPr marL="0" lvl="0" indent="0" algn="ctr">
              <a:buNone/>
            </a:pPr>
            <a:r>
              <a:rPr lang="en-US" sz="2400" dirty="0">
                <a:solidFill>
                  <a:srgbClr val="967EFB"/>
                </a:solidFill>
                <a:latin typeface="Public Sans ExtraLight" pitchFamily="2" charset="77"/>
                <a:hlinkClick r:id="rId3">
                  <a:extLst>
                    <a:ext uri="{A12FA001-AC4F-418D-AE19-62706E023703}">
                      <ahyp:hlinkClr xmlns:ahyp="http://schemas.microsoft.com/office/drawing/2018/hyperlinkcolor" val="tx"/>
                    </a:ext>
                  </a:extLst>
                </a:hlinkClick>
              </a:rPr>
              <a:t>designsystem.digital.gov/documentation/accessibility</a:t>
            </a:r>
            <a:endParaRPr sz="2400" dirty="0">
              <a:solidFill>
                <a:srgbClr val="967EFB"/>
              </a:solidFill>
              <a:latin typeface="Public Sans ExtraLight" pitchFamily="2" charset="77"/>
            </a:endParaRPr>
          </a:p>
        </p:txBody>
      </p:sp>
      <p:sp>
        <p:nvSpPr>
          <p:cNvPr id="470" name="Google Shape;470;p63"/>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35</a:t>
            </a:fld>
            <a:endParaRPr>
              <a:solidFill>
                <a:schemeClr val="lt1"/>
              </a:solidFill>
              <a:latin typeface="Libre Franklin"/>
              <a:ea typeface="Libre Franklin"/>
              <a:cs typeface="Libre Franklin"/>
              <a:sym typeface="Libre Franklin"/>
            </a:endParaRPr>
          </a:p>
        </p:txBody>
      </p:sp>
    </p:spTree>
    <p:extLst>
      <p:ext uri="{BB962C8B-B14F-4D97-AF65-F5344CB8AC3E}">
        <p14:creationId xmlns:p14="http://schemas.microsoft.com/office/powerpoint/2010/main" val="5202859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63"/>
          <p:cNvSpPr txBox="1">
            <a:spLocks noGrp="1"/>
          </p:cNvSpPr>
          <p:nvPr>
            <p:ph type="title"/>
          </p:nvPr>
        </p:nvSpPr>
        <p:spPr>
          <a:xfrm>
            <a:off x="476258" y="598525"/>
            <a:ext cx="8175468" cy="794479"/>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n-US" sz="4000" dirty="0">
                <a:solidFill>
                  <a:srgbClr val="FFBE2E"/>
                </a:solidFill>
              </a:rPr>
              <a:t>Focus on the really key stuff</a:t>
            </a:r>
            <a:endParaRPr sz="4000" dirty="0">
              <a:solidFill>
                <a:srgbClr val="FFBE2E"/>
              </a:solidFill>
              <a:latin typeface="Public Sans"/>
              <a:ea typeface="Public Sans"/>
              <a:cs typeface="Public Sans"/>
              <a:sym typeface="Public Sans"/>
            </a:endParaRPr>
          </a:p>
        </p:txBody>
      </p:sp>
      <p:sp>
        <p:nvSpPr>
          <p:cNvPr id="469" name="Google Shape;469;p63"/>
          <p:cNvSpPr txBox="1">
            <a:spLocks noGrp="1"/>
          </p:cNvSpPr>
          <p:nvPr>
            <p:ph type="body" idx="1"/>
          </p:nvPr>
        </p:nvSpPr>
        <p:spPr>
          <a:xfrm>
            <a:off x="476258" y="1549153"/>
            <a:ext cx="8357627" cy="2758599"/>
          </a:xfrm>
          <a:prstGeom prst="rect">
            <a:avLst/>
          </a:prstGeom>
          <a:noFill/>
          <a:ln>
            <a:noFill/>
          </a:ln>
        </p:spPr>
        <p:txBody>
          <a:bodyPr spcFirstLastPara="1" wrap="square" lIns="91425" tIns="91425" rIns="91425" bIns="91425" anchor="t" anchorCtr="0">
            <a:noAutofit/>
          </a:bodyPr>
          <a:lstStyle/>
          <a:p>
            <a:pPr marL="0" lvl="0" indent="0" algn="ctr">
              <a:lnSpc>
                <a:spcPct val="110000"/>
              </a:lnSpc>
              <a:buNone/>
            </a:pPr>
            <a:r>
              <a:rPr lang="en-US" sz="4000" dirty="0">
                <a:solidFill>
                  <a:schemeClr val="bg1"/>
                </a:solidFill>
                <a:latin typeface="Public Sans ExtraLight" pitchFamily="2" charset="77"/>
              </a:rPr>
              <a:t>User testing</a:t>
            </a:r>
          </a:p>
          <a:p>
            <a:pPr marL="0" lvl="0" indent="0" algn="ctr">
              <a:lnSpc>
                <a:spcPct val="110000"/>
              </a:lnSpc>
              <a:buNone/>
            </a:pPr>
            <a:r>
              <a:rPr lang="en-US" sz="4000" dirty="0">
                <a:solidFill>
                  <a:schemeClr val="bg1"/>
                </a:solidFill>
                <a:latin typeface="Public Sans ExtraLight" pitchFamily="2" charset="77"/>
              </a:rPr>
              <a:t>Great content</a:t>
            </a:r>
          </a:p>
          <a:p>
            <a:pPr marL="0" lvl="0" indent="0" algn="ctr">
              <a:lnSpc>
                <a:spcPct val="110000"/>
              </a:lnSpc>
              <a:buNone/>
            </a:pPr>
            <a:r>
              <a:rPr lang="en-US" sz="4000" dirty="0">
                <a:solidFill>
                  <a:schemeClr val="bg1"/>
                </a:solidFill>
                <a:latin typeface="Public Sans ExtraLight" pitchFamily="2" charset="77"/>
              </a:rPr>
              <a:t>Clear organization</a:t>
            </a:r>
          </a:p>
          <a:p>
            <a:pPr marL="0" lvl="0" indent="0" algn="ctr">
              <a:lnSpc>
                <a:spcPct val="110000"/>
              </a:lnSpc>
              <a:buNone/>
            </a:pPr>
            <a:r>
              <a:rPr lang="en-US" sz="4000" dirty="0">
                <a:solidFill>
                  <a:schemeClr val="bg1"/>
                </a:solidFill>
                <a:latin typeface="Public Sans ExtraLight" pitchFamily="2" charset="77"/>
              </a:rPr>
              <a:t>Straightforward services</a:t>
            </a:r>
            <a:endParaRPr sz="4000" dirty="0">
              <a:solidFill>
                <a:schemeClr val="bg1"/>
              </a:solidFill>
              <a:latin typeface="Public Sans ExtraLight" pitchFamily="2" charset="77"/>
            </a:endParaRPr>
          </a:p>
        </p:txBody>
      </p:sp>
      <p:sp>
        <p:nvSpPr>
          <p:cNvPr id="470" name="Google Shape;470;p63"/>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36</a:t>
            </a:fld>
            <a:endParaRPr>
              <a:solidFill>
                <a:schemeClr val="lt1"/>
              </a:solidFill>
              <a:latin typeface="Libre Franklin"/>
              <a:ea typeface="Libre Franklin"/>
              <a:cs typeface="Libre Franklin"/>
              <a:sym typeface="Libre Franklin"/>
            </a:endParaRPr>
          </a:p>
        </p:txBody>
      </p:sp>
      <p:cxnSp>
        <p:nvCxnSpPr>
          <p:cNvPr id="3" name="Straight Connector 2">
            <a:extLst>
              <a:ext uri="{FF2B5EF4-FFF2-40B4-BE49-F238E27FC236}">
                <a16:creationId xmlns:a16="http://schemas.microsoft.com/office/drawing/2014/main" id="{E01C4832-29BD-6547-B70E-121C45F846D1}"/>
              </a:ext>
              <a:ext uri="{C183D7F6-B498-43B3-948B-1728B52AA6E4}">
                <adec:decorative xmlns:adec="http://schemas.microsoft.com/office/drawing/2017/decorative" val="1"/>
              </a:ext>
            </a:extLst>
          </p:cNvPr>
          <p:cNvCxnSpPr/>
          <p:nvPr/>
        </p:nvCxnSpPr>
        <p:spPr>
          <a:xfrm>
            <a:off x="1137920" y="1656080"/>
            <a:ext cx="6949440" cy="0"/>
          </a:xfrm>
          <a:prstGeom prst="line">
            <a:avLst/>
          </a:prstGeom>
          <a:ln>
            <a:solidFill>
              <a:srgbClr val="967EF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25FBCE1-769E-D843-BF57-9667BD4BE8EB}"/>
              </a:ext>
              <a:ext uri="{C183D7F6-B498-43B3-948B-1728B52AA6E4}">
                <adec:decorative xmlns:adec="http://schemas.microsoft.com/office/drawing/2017/decorative" val="1"/>
              </a:ext>
            </a:extLst>
          </p:cNvPr>
          <p:cNvCxnSpPr/>
          <p:nvPr/>
        </p:nvCxnSpPr>
        <p:spPr>
          <a:xfrm>
            <a:off x="1137920" y="2316480"/>
            <a:ext cx="6949440" cy="0"/>
          </a:xfrm>
          <a:prstGeom prst="line">
            <a:avLst/>
          </a:prstGeom>
          <a:ln>
            <a:solidFill>
              <a:srgbClr val="967EF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DD9160C-D815-024D-B947-06E16EB25330}"/>
              </a:ext>
              <a:ext uri="{C183D7F6-B498-43B3-948B-1728B52AA6E4}">
                <adec:decorative xmlns:adec="http://schemas.microsoft.com/office/drawing/2017/decorative" val="1"/>
              </a:ext>
            </a:extLst>
          </p:cNvPr>
          <p:cNvCxnSpPr/>
          <p:nvPr/>
        </p:nvCxnSpPr>
        <p:spPr>
          <a:xfrm>
            <a:off x="1137920" y="2956560"/>
            <a:ext cx="6949440" cy="0"/>
          </a:xfrm>
          <a:prstGeom prst="line">
            <a:avLst/>
          </a:prstGeom>
          <a:ln>
            <a:solidFill>
              <a:srgbClr val="967EF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42F6F8A-3A55-1A45-B837-0C1B968AEC6E}"/>
              </a:ext>
              <a:ext uri="{C183D7F6-B498-43B3-948B-1728B52AA6E4}">
                <adec:decorative xmlns:adec="http://schemas.microsoft.com/office/drawing/2017/decorative" val="1"/>
              </a:ext>
            </a:extLst>
          </p:cNvPr>
          <p:cNvCxnSpPr/>
          <p:nvPr/>
        </p:nvCxnSpPr>
        <p:spPr>
          <a:xfrm>
            <a:off x="1137920" y="3678032"/>
            <a:ext cx="6949440" cy="0"/>
          </a:xfrm>
          <a:prstGeom prst="line">
            <a:avLst/>
          </a:prstGeom>
          <a:ln>
            <a:solidFill>
              <a:srgbClr val="967EFB"/>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B62BE2D-21B8-3B45-9924-6EA741156A8B}"/>
              </a:ext>
              <a:ext uri="{C183D7F6-B498-43B3-948B-1728B52AA6E4}">
                <adec:decorative xmlns:adec="http://schemas.microsoft.com/office/drawing/2017/decorative" val="1"/>
              </a:ext>
            </a:extLst>
          </p:cNvPr>
          <p:cNvCxnSpPr/>
          <p:nvPr/>
        </p:nvCxnSpPr>
        <p:spPr>
          <a:xfrm>
            <a:off x="1137920" y="4348704"/>
            <a:ext cx="6949440" cy="0"/>
          </a:xfrm>
          <a:prstGeom prst="line">
            <a:avLst/>
          </a:prstGeom>
          <a:ln>
            <a:solidFill>
              <a:srgbClr val="967EF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6004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184"/>
        <p:cNvGrpSpPr/>
        <p:nvPr/>
      </p:nvGrpSpPr>
      <p:grpSpPr>
        <a:xfrm>
          <a:off x="0" y="0"/>
          <a:ext cx="0" cy="0"/>
          <a:chOff x="0" y="0"/>
          <a:chExt cx="0" cy="0"/>
        </a:xfrm>
      </p:grpSpPr>
      <p:sp>
        <p:nvSpPr>
          <p:cNvPr id="185" name="Google Shape;185;p17"/>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chemeClr val="lt1"/>
                </a:solidFill>
              </a:rPr>
              <a:t>Thank you.</a:t>
            </a:r>
            <a:endParaRPr sz="4000" dirty="0">
              <a:solidFill>
                <a:schemeClr val="lt1"/>
              </a:solidFill>
              <a:latin typeface="Public Sans"/>
              <a:ea typeface="Public Sans"/>
              <a:cs typeface="Public Sans"/>
              <a:sym typeface="Public Sans"/>
            </a:endParaRPr>
          </a:p>
        </p:txBody>
      </p:sp>
      <p:sp>
        <p:nvSpPr>
          <p:cNvPr id="186" name="Google Shape;186;p17"/>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37</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BE2E"/>
        </a:solidFill>
        <a:effectLst/>
      </p:bgPr>
    </p:bg>
    <p:spTree>
      <p:nvGrpSpPr>
        <p:cNvPr id="1" name="Shape 550"/>
        <p:cNvGrpSpPr/>
        <p:nvPr/>
      </p:nvGrpSpPr>
      <p:grpSpPr>
        <a:xfrm>
          <a:off x="0" y="0"/>
          <a:ext cx="0" cy="0"/>
          <a:chOff x="0" y="0"/>
          <a:chExt cx="0" cy="0"/>
        </a:xfrm>
      </p:grpSpPr>
      <p:sp>
        <p:nvSpPr>
          <p:cNvPr id="551" name="Google Shape;551;p73"/>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171717"/>
                </a:solidFill>
                <a:latin typeface="Public Sans"/>
                <a:ea typeface="Public Sans"/>
                <a:cs typeface="Public Sans"/>
                <a:sym typeface="Public Sans"/>
              </a:rPr>
              <a:t>Q&amp;A</a:t>
            </a:r>
            <a:endParaRPr sz="4000" dirty="0">
              <a:solidFill>
                <a:srgbClr val="171717"/>
              </a:solidFill>
              <a:latin typeface="Public Sans"/>
              <a:ea typeface="Public Sans"/>
              <a:cs typeface="Public Sans"/>
              <a:sym typeface="Public Sans"/>
            </a:endParaRPr>
          </a:p>
        </p:txBody>
      </p:sp>
      <p:pic>
        <p:nvPicPr>
          <p:cNvPr id="552" name="Google Shape;552;p73">
            <a:extLst>
              <a:ext uri="{C183D7F6-B498-43B3-948B-1728B52AA6E4}">
                <adec:decorative xmlns:adec="http://schemas.microsoft.com/office/drawing/2017/decorative" val="1"/>
              </a:ext>
            </a:extLst>
          </p:cNvPr>
          <p:cNvPicPr preferRelativeResize="0"/>
          <p:nvPr/>
        </p:nvPicPr>
        <p:blipFill rotWithShape="1">
          <a:blip r:embed="rId3">
            <a:alphaModFix/>
          </a:blip>
          <a:srcRect/>
          <a:stretch/>
        </p:blipFill>
        <p:spPr>
          <a:xfrm>
            <a:off x="555172" y="3720369"/>
            <a:ext cx="8120743" cy="1423131"/>
          </a:xfrm>
          <a:prstGeom prst="rect">
            <a:avLst/>
          </a:prstGeom>
          <a:noFill/>
          <a:ln>
            <a:noFill/>
          </a:ln>
        </p:spPr>
      </p:pic>
      <p:sp>
        <p:nvSpPr>
          <p:cNvPr id="553" name="Google Shape;553;p73"/>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rgbClr val="171717"/>
              </a:buClr>
              <a:buSzPts val="1000"/>
              <a:buNone/>
            </a:pPr>
            <a:fld id="{00000000-1234-1234-1234-123412341234}" type="slidenum">
              <a:rPr lang="en-US">
                <a:solidFill>
                  <a:srgbClr val="171717"/>
                </a:solidFill>
                <a:latin typeface="Libre Franklin"/>
                <a:ea typeface="Libre Franklin"/>
                <a:cs typeface="Libre Franklin"/>
                <a:sym typeface="Libre Franklin"/>
              </a:rPr>
              <a:t>38</a:t>
            </a:fld>
            <a:endParaRPr>
              <a:solidFill>
                <a:srgbClr val="171717"/>
              </a:solidFill>
              <a:latin typeface="Libre Franklin"/>
              <a:ea typeface="Libre Franklin"/>
              <a:cs typeface="Libre Franklin"/>
              <a:sym typeface="Libre Frankli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57"/>
        <p:cNvGrpSpPr/>
        <p:nvPr/>
      </p:nvGrpSpPr>
      <p:grpSpPr>
        <a:xfrm>
          <a:off x="0" y="0"/>
          <a:ext cx="0" cy="0"/>
          <a:chOff x="0" y="0"/>
          <a:chExt cx="0" cy="0"/>
        </a:xfrm>
      </p:grpSpPr>
      <p:sp>
        <p:nvSpPr>
          <p:cNvPr id="558" name="Google Shape;558;p74"/>
          <p:cNvSpPr txBox="1">
            <a:spLocks noGrp="1"/>
          </p:cNvSpPr>
          <p:nvPr>
            <p:ph type="title"/>
          </p:nvPr>
        </p:nvSpPr>
        <p:spPr>
          <a:xfrm>
            <a:off x="476258" y="404029"/>
            <a:ext cx="3449100" cy="44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2400" b="0" dirty="0">
                <a:solidFill>
                  <a:srgbClr val="FFBE2E"/>
                </a:solidFill>
                <a:latin typeface="Public Sans Thin"/>
                <a:ea typeface="Public Sans Thin"/>
                <a:cs typeface="Public Sans Thin"/>
                <a:sym typeface="Public Sans Thin"/>
              </a:rPr>
              <a:t>Next month</a:t>
            </a:r>
            <a:endParaRPr dirty="0">
              <a:solidFill>
                <a:srgbClr val="B3B3B3"/>
              </a:solidFill>
            </a:endParaRPr>
          </a:p>
        </p:txBody>
      </p:sp>
      <p:sp>
        <p:nvSpPr>
          <p:cNvPr id="559" name="Google Shape;559;p74"/>
          <p:cNvSpPr txBox="1">
            <a:spLocks noGrp="1"/>
          </p:cNvSpPr>
          <p:nvPr>
            <p:ph type="body" idx="1"/>
          </p:nvPr>
        </p:nvSpPr>
        <p:spPr>
          <a:xfrm>
            <a:off x="492274" y="851125"/>
            <a:ext cx="7985682" cy="8797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0"/>
              </a:spcBef>
              <a:spcAft>
                <a:spcPts val="0"/>
              </a:spcAft>
              <a:buSzPts val="1400"/>
              <a:buNone/>
            </a:pPr>
            <a:r>
              <a:rPr lang="en-US" sz="4000" b="1" dirty="0">
                <a:solidFill>
                  <a:schemeClr val="lt1"/>
                </a:solidFill>
              </a:rPr>
              <a:t>Pagination</a:t>
            </a:r>
            <a:endParaRPr sz="4000" dirty="0">
              <a:solidFill>
                <a:schemeClr val="lt1"/>
              </a:solidFill>
            </a:endParaRPr>
          </a:p>
        </p:txBody>
      </p:sp>
      <p:sp>
        <p:nvSpPr>
          <p:cNvPr id="560" name="Google Shape;560;p74"/>
          <p:cNvSpPr txBox="1">
            <a:spLocks noGrp="1"/>
          </p:cNvSpPr>
          <p:nvPr>
            <p:ph type="body" idx="1"/>
          </p:nvPr>
        </p:nvSpPr>
        <p:spPr>
          <a:xfrm>
            <a:off x="1428086" y="2522157"/>
            <a:ext cx="6910372" cy="1770156"/>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0"/>
              </a:spcBef>
              <a:spcAft>
                <a:spcPts val="0"/>
              </a:spcAft>
              <a:buSzPts val="1400"/>
              <a:buNone/>
            </a:pPr>
            <a:r>
              <a:rPr lang="en-US" sz="2800" dirty="0">
                <a:solidFill>
                  <a:srgbClr val="FFBE2E"/>
                </a:solidFill>
                <a:latin typeface="Public Sans Thin"/>
                <a:ea typeface="Public Sans Thin"/>
                <a:cs typeface="Public Sans Thin"/>
                <a:sym typeface="Public Sans Thin"/>
              </a:rPr>
              <a:t>#</a:t>
            </a:r>
            <a:r>
              <a:rPr lang="en-US" sz="2800" dirty="0" err="1">
                <a:solidFill>
                  <a:srgbClr val="FFBE2E"/>
                </a:solidFill>
                <a:latin typeface="Public Sans Thin"/>
                <a:ea typeface="Public Sans Thin"/>
                <a:cs typeface="Public Sans Thin"/>
                <a:sym typeface="Public Sans Thin"/>
              </a:rPr>
              <a:t>uswds</a:t>
            </a:r>
            <a:r>
              <a:rPr lang="en-US" sz="2800" dirty="0">
                <a:solidFill>
                  <a:srgbClr val="FFBE2E"/>
                </a:solidFill>
                <a:latin typeface="Public Sans Thin"/>
                <a:ea typeface="Public Sans Thin"/>
                <a:cs typeface="Public Sans Thin"/>
                <a:sym typeface="Public Sans Thin"/>
              </a:rPr>
              <a:t>-public</a:t>
            </a:r>
            <a:endParaRPr dirty="0"/>
          </a:p>
          <a:p>
            <a:pPr marL="0" lvl="0" indent="0" algn="l" rtl="0">
              <a:lnSpc>
                <a:spcPct val="110000"/>
              </a:lnSpc>
              <a:spcBef>
                <a:spcPts val="1200"/>
              </a:spcBef>
              <a:spcAft>
                <a:spcPts val="0"/>
              </a:spcAft>
              <a:buSzPts val="1400"/>
              <a:buNone/>
            </a:pPr>
            <a:r>
              <a:rPr lang="en-US" sz="2800" dirty="0">
                <a:solidFill>
                  <a:srgbClr val="FFBE2E"/>
                </a:solidFill>
                <a:latin typeface="Public Sans Thin"/>
                <a:ea typeface="Public Sans Thin"/>
                <a:cs typeface="Public Sans Thin"/>
                <a:sym typeface="Public Sans Thin"/>
                <a:hlinkClick r:id="rId3">
                  <a:extLst>
                    <a:ext uri="{A12FA001-AC4F-418D-AE19-62706E023703}">
                      <ahyp:hlinkClr xmlns:ahyp="http://schemas.microsoft.com/office/drawing/2018/hyperlinkcolor" val="tx"/>
                    </a:ext>
                  </a:extLst>
                </a:hlinkClick>
              </a:rPr>
              <a:t>github.com/uswds</a:t>
            </a:r>
            <a:endParaRPr sz="2800" dirty="0">
              <a:solidFill>
                <a:srgbClr val="FFBE2E"/>
              </a:solidFill>
              <a:latin typeface="Public Sans Thin"/>
              <a:ea typeface="Public Sans Thin"/>
              <a:cs typeface="Public Sans Thin"/>
              <a:sym typeface="Public Sans Thin"/>
            </a:endParaRPr>
          </a:p>
          <a:p>
            <a:pPr marL="0" lvl="0" indent="0" algn="l" rtl="0">
              <a:lnSpc>
                <a:spcPct val="110000"/>
              </a:lnSpc>
              <a:spcBef>
                <a:spcPts val="1200"/>
              </a:spcBef>
              <a:spcAft>
                <a:spcPts val="1200"/>
              </a:spcAft>
              <a:buSzPts val="1400"/>
              <a:buNone/>
            </a:pPr>
            <a:r>
              <a:rPr lang="en-US" sz="2800" dirty="0">
                <a:solidFill>
                  <a:srgbClr val="FFBE2E"/>
                </a:solidFill>
                <a:latin typeface="Public Sans Thin"/>
                <a:ea typeface="Public Sans Thin"/>
                <a:cs typeface="Public Sans Thin"/>
                <a:sym typeface="Public Sans Thin"/>
                <a:hlinkClick r:id="rId4">
                  <a:extLst>
                    <a:ext uri="{A12FA001-AC4F-418D-AE19-62706E023703}">
                      <ahyp:hlinkClr xmlns:ahyp="http://schemas.microsoft.com/office/drawing/2018/hyperlinkcolor" val="tx"/>
                    </a:ext>
                  </a:extLst>
                </a:hlinkClick>
              </a:rPr>
              <a:t>designsystem.digital.gov</a:t>
            </a:r>
            <a:endParaRPr sz="2800" dirty="0">
              <a:solidFill>
                <a:srgbClr val="FFBE2E"/>
              </a:solidFill>
              <a:latin typeface="Public Sans Thin"/>
              <a:ea typeface="Public Sans Thin"/>
              <a:cs typeface="Public Sans Thin"/>
              <a:sym typeface="Public Sans Thin"/>
            </a:endParaRPr>
          </a:p>
        </p:txBody>
      </p:sp>
      <p:cxnSp>
        <p:nvCxnSpPr>
          <p:cNvPr id="561" name="Google Shape;561;p74">
            <a:extLst>
              <a:ext uri="{C183D7F6-B498-43B3-948B-1728B52AA6E4}">
                <adec:decorative xmlns:adec="http://schemas.microsoft.com/office/drawing/2017/decorative" val="1"/>
              </a:ext>
            </a:extLst>
          </p:cNvPr>
          <p:cNvCxnSpPr/>
          <p:nvPr/>
        </p:nvCxnSpPr>
        <p:spPr>
          <a:xfrm>
            <a:off x="683089" y="2514604"/>
            <a:ext cx="7655368" cy="0"/>
          </a:xfrm>
          <a:prstGeom prst="straightConnector1">
            <a:avLst/>
          </a:prstGeom>
          <a:noFill/>
          <a:ln w="9525" cap="flat" cmpd="sng">
            <a:solidFill>
              <a:srgbClr val="FFBE2E"/>
            </a:solidFill>
            <a:prstDash val="solid"/>
            <a:round/>
            <a:headEnd type="none" w="sm" len="sm"/>
            <a:tailEnd type="none" w="sm" len="sm"/>
          </a:ln>
        </p:spPr>
      </p:cxnSp>
      <p:pic>
        <p:nvPicPr>
          <p:cNvPr id="562" name="Google Shape;562;p74">
            <a:extLst>
              <a:ext uri="{C183D7F6-B498-43B3-948B-1728B52AA6E4}">
                <adec:decorative xmlns:adec="http://schemas.microsoft.com/office/drawing/2017/decorative" val="1"/>
              </a:ext>
            </a:extLst>
          </p:cNvPr>
          <p:cNvPicPr preferRelativeResize="0"/>
          <p:nvPr/>
        </p:nvPicPr>
        <p:blipFill rotWithShape="1">
          <a:blip r:embed="rId5">
            <a:alphaModFix/>
          </a:blip>
          <a:srcRect/>
          <a:stretch/>
        </p:blipFill>
        <p:spPr>
          <a:xfrm>
            <a:off x="896876" y="2646250"/>
            <a:ext cx="387637" cy="387637"/>
          </a:xfrm>
          <a:prstGeom prst="rect">
            <a:avLst/>
          </a:prstGeom>
          <a:noFill/>
          <a:ln>
            <a:noFill/>
          </a:ln>
        </p:spPr>
      </p:pic>
      <p:cxnSp>
        <p:nvCxnSpPr>
          <p:cNvPr id="563" name="Google Shape;563;p74">
            <a:extLst>
              <a:ext uri="{C183D7F6-B498-43B3-948B-1728B52AA6E4}">
                <adec:decorative xmlns:adec="http://schemas.microsoft.com/office/drawing/2017/decorative" val="1"/>
              </a:ext>
            </a:extLst>
          </p:cNvPr>
          <p:cNvCxnSpPr/>
          <p:nvPr/>
        </p:nvCxnSpPr>
        <p:spPr>
          <a:xfrm>
            <a:off x="683089" y="3167746"/>
            <a:ext cx="7655368" cy="0"/>
          </a:xfrm>
          <a:prstGeom prst="straightConnector1">
            <a:avLst/>
          </a:prstGeom>
          <a:noFill/>
          <a:ln w="9525" cap="flat" cmpd="sng">
            <a:solidFill>
              <a:srgbClr val="FFBE2E"/>
            </a:solidFill>
            <a:prstDash val="solid"/>
            <a:round/>
            <a:headEnd type="none" w="sm" len="sm"/>
            <a:tailEnd type="none" w="sm" len="sm"/>
          </a:ln>
        </p:spPr>
      </p:cxnSp>
      <p:pic>
        <p:nvPicPr>
          <p:cNvPr id="564" name="Google Shape;564;p74">
            <a:extLst>
              <a:ext uri="{C183D7F6-B498-43B3-948B-1728B52AA6E4}">
                <adec:decorative xmlns:adec="http://schemas.microsoft.com/office/drawing/2017/decorative" val="1"/>
              </a:ext>
            </a:extLst>
          </p:cNvPr>
          <p:cNvPicPr preferRelativeResize="0"/>
          <p:nvPr/>
        </p:nvPicPr>
        <p:blipFill rotWithShape="1">
          <a:blip r:embed="rId6">
            <a:alphaModFix/>
          </a:blip>
          <a:srcRect/>
          <a:stretch/>
        </p:blipFill>
        <p:spPr>
          <a:xfrm>
            <a:off x="859959" y="3272477"/>
            <a:ext cx="424554" cy="415325"/>
          </a:xfrm>
          <a:prstGeom prst="rect">
            <a:avLst/>
          </a:prstGeom>
          <a:noFill/>
          <a:ln>
            <a:noFill/>
          </a:ln>
        </p:spPr>
      </p:pic>
      <p:cxnSp>
        <p:nvCxnSpPr>
          <p:cNvPr id="565" name="Google Shape;565;p74">
            <a:extLst>
              <a:ext uri="{C183D7F6-B498-43B3-948B-1728B52AA6E4}">
                <adec:decorative xmlns:adec="http://schemas.microsoft.com/office/drawing/2017/decorative" val="1"/>
              </a:ext>
            </a:extLst>
          </p:cNvPr>
          <p:cNvCxnSpPr/>
          <p:nvPr/>
        </p:nvCxnSpPr>
        <p:spPr>
          <a:xfrm>
            <a:off x="683089" y="3799118"/>
            <a:ext cx="7655368" cy="0"/>
          </a:xfrm>
          <a:prstGeom prst="straightConnector1">
            <a:avLst/>
          </a:prstGeom>
          <a:noFill/>
          <a:ln w="9525" cap="flat" cmpd="sng">
            <a:solidFill>
              <a:srgbClr val="FFBE2E"/>
            </a:solidFill>
            <a:prstDash val="solid"/>
            <a:round/>
            <a:headEnd type="none" w="sm" len="sm"/>
            <a:tailEnd type="none" w="sm" len="sm"/>
          </a:ln>
        </p:spPr>
      </p:cxnSp>
      <p:pic>
        <p:nvPicPr>
          <p:cNvPr id="566" name="Google Shape;566;p74">
            <a:extLst>
              <a:ext uri="{C183D7F6-B498-43B3-948B-1728B52AA6E4}">
                <adec:decorative xmlns:adec="http://schemas.microsoft.com/office/drawing/2017/decorative" val="1"/>
              </a:ext>
            </a:extLst>
          </p:cNvPr>
          <p:cNvPicPr preferRelativeResize="0"/>
          <p:nvPr/>
        </p:nvPicPr>
        <p:blipFill rotWithShape="1">
          <a:blip r:embed="rId7">
            <a:alphaModFix/>
          </a:blip>
          <a:srcRect/>
          <a:stretch/>
        </p:blipFill>
        <p:spPr>
          <a:xfrm>
            <a:off x="876034" y="3930215"/>
            <a:ext cx="396866" cy="369178"/>
          </a:xfrm>
          <a:prstGeom prst="rect">
            <a:avLst/>
          </a:prstGeom>
          <a:noFill/>
          <a:ln>
            <a:noFill/>
          </a:ln>
        </p:spPr>
      </p:pic>
      <p:cxnSp>
        <p:nvCxnSpPr>
          <p:cNvPr id="567" name="Google Shape;567;p74">
            <a:extLst>
              <a:ext uri="{C183D7F6-B498-43B3-948B-1728B52AA6E4}">
                <adec:decorative xmlns:adec="http://schemas.microsoft.com/office/drawing/2017/decorative" val="1"/>
              </a:ext>
            </a:extLst>
          </p:cNvPr>
          <p:cNvCxnSpPr/>
          <p:nvPr/>
        </p:nvCxnSpPr>
        <p:spPr>
          <a:xfrm>
            <a:off x="683089" y="4408718"/>
            <a:ext cx="7655368" cy="0"/>
          </a:xfrm>
          <a:prstGeom prst="straightConnector1">
            <a:avLst/>
          </a:prstGeom>
          <a:noFill/>
          <a:ln w="9525" cap="flat" cmpd="sng">
            <a:solidFill>
              <a:srgbClr val="FFBE2E"/>
            </a:solidFill>
            <a:prstDash val="solid"/>
            <a:round/>
            <a:headEnd type="none" w="sm" len="sm"/>
            <a:tailEnd type="none" w="sm" len="sm"/>
          </a:ln>
        </p:spPr>
      </p:cxnSp>
      <p:sp>
        <p:nvSpPr>
          <p:cNvPr id="568" name="Google Shape;568;p74"/>
          <p:cNvSpPr txBox="1">
            <a:spLocks noGrp="1"/>
          </p:cNvSpPr>
          <p:nvPr>
            <p:ph type="sldNum" idx="12"/>
          </p:nvPr>
        </p:nvSpPr>
        <p:spPr>
          <a:xfrm>
            <a:off x="6776485" y="474947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39</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text"/>
          <p:cNvSpPr txBox="1">
            <a:spLocks noGrp="1"/>
          </p:cNvSpPr>
          <p:nvPr>
            <p:ph type="title" idx="4294967295"/>
          </p:nvPr>
        </p:nvSpPr>
        <p:spPr>
          <a:xfrm>
            <a:off x="499908" y="995700"/>
            <a:ext cx="8144183" cy="2839462"/>
          </a:xfrm>
          <a:prstGeom prst="rect">
            <a:avLst/>
          </a:prstGeom>
          <a:noFill/>
          <a:ln>
            <a:noFill/>
          </a:ln>
        </p:spPr>
        <p:txBody>
          <a:bodyPr spcFirstLastPara="1" wrap="square" lIns="91425" tIns="91425" rIns="91425" bIns="91425" anchor="t" anchorCtr="0">
            <a:noAutofit/>
          </a:bodyPr>
          <a:lstStyle/>
          <a:p>
            <a:pPr marL="0" lvl="0" indent="0" algn="ctr" rtl="0">
              <a:lnSpc>
                <a:spcPct val="95000"/>
              </a:lnSpc>
              <a:spcBef>
                <a:spcPts val="0"/>
              </a:spcBef>
              <a:spcAft>
                <a:spcPts val="0"/>
              </a:spcAft>
              <a:buSzPts val="2800"/>
              <a:buNone/>
            </a:pPr>
            <a:r>
              <a:rPr lang="en-US" sz="3600" b="1" dirty="0">
                <a:solidFill>
                  <a:schemeClr val="bg1"/>
                </a:solidFill>
              </a:rPr>
              <a:t>Agenda</a:t>
            </a:r>
          </a:p>
          <a:p>
            <a:pPr marL="0" lvl="0" indent="0" algn="ctr" rtl="0">
              <a:lnSpc>
                <a:spcPct val="95000"/>
              </a:lnSpc>
              <a:spcBef>
                <a:spcPts val="0"/>
              </a:spcBef>
              <a:spcAft>
                <a:spcPts val="0"/>
              </a:spcAft>
              <a:buSzPts val="2800"/>
              <a:buNone/>
            </a:pPr>
            <a:r>
              <a:rPr lang="en-US" sz="3600" b="1" dirty="0">
                <a:solidFill>
                  <a:srgbClr val="FFBE2E"/>
                </a:solidFill>
                <a:latin typeface="Public Sans" pitchFamily="2" charset="77"/>
              </a:rPr>
              <a:t>Site launches</a:t>
            </a:r>
            <a:br>
              <a:rPr lang="en-US" sz="3600" b="1" dirty="0">
                <a:solidFill>
                  <a:srgbClr val="FFBE2E"/>
                </a:solidFill>
                <a:latin typeface="Public Sans" pitchFamily="2" charset="77"/>
              </a:rPr>
            </a:br>
            <a:r>
              <a:rPr lang="en-US" sz="3600" b="1" dirty="0">
                <a:solidFill>
                  <a:srgbClr val="FFBE2E"/>
                </a:solidFill>
                <a:latin typeface="Public Sans" pitchFamily="2" charset="77"/>
              </a:rPr>
              <a:t>Global Accessibility Awareness Day</a:t>
            </a:r>
            <a:br>
              <a:rPr lang="en-US" sz="3600" b="1" dirty="0">
                <a:solidFill>
                  <a:srgbClr val="FFBE2E"/>
                </a:solidFill>
                <a:latin typeface="Public Sans" pitchFamily="2" charset="77"/>
              </a:rPr>
            </a:br>
            <a:r>
              <a:rPr lang="en-US" sz="3600" b="1" dirty="0">
                <a:solidFill>
                  <a:srgbClr val="FFBE2E"/>
                </a:solidFill>
                <a:latin typeface="Public Sans" pitchFamily="2" charset="77"/>
              </a:rPr>
              <a:t>USWDS and Accessibility</a:t>
            </a:r>
            <a:br>
              <a:rPr lang="en-US" sz="3600" b="1" dirty="0">
                <a:solidFill>
                  <a:srgbClr val="FFBE2E"/>
                </a:solidFill>
                <a:latin typeface="Public Sans" pitchFamily="2" charset="77"/>
              </a:rPr>
            </a:br>
            <a:r>
              <a:rPr lang="en-US" sz="3600" b="1" dirty="0">
                <a:solidFill>
                  <a:srgbClr val="FFBE2E"/>
                </a:solidFill>
                <a:latin typeface="Public Sans" pitchFamily="2" charset="77"/>
              </a:rPr>
              <a:t>Q&amp;A</a:t>
            </a:r>
            <a:br>
              <a:rPr lang="en-US" sz="3600" b="1" dirty="0">
                <a:solidFill>
                  <a:srgbClr val="FFBE2E"/>
                </a:solidFill>
                <a:latin typeface="Public Sans" pitchFamily="2" charset="77"/>
              </a:rPr>
            </a:br>
            <a:endParaRPr lang="en-US" sz="3600" b="1" dirty="0">
              <a:solidFill>
                <a:srgbClr val="FFBE2E"/>
              </a:solidFill>
              <a:latin typeface="Public Sans" pitchFamily="2" charset="77"/>
            </a:endParaRPr>
          </a:p>
        </p:txBody>
      </p:sp>
      <p:pic>
        <p:nvPicPr>
          <p:cNvPr id="8" name="avatar" descr="Picture of Dan Williams">
            <a:extLst>
              <a:ext uri="{FF2B5EF4-FFF2-40B4-BE49-F238E27FC236}">
                <a16:creationId xmlns:a16="http://schemas.microsoft.com/office/drawing/2014/main" id="{49F0F639-9DF9-6E45-A61A-EB9E0159AF7C}"/>
              </a:ext>
            </a:extLst>
          </p:cNvPr>
          <p:cNvPicPr preferRelativeResize="0"/>
          <p:nvPr/>
        </p:nvPicPr>
        <p:blipFill rotWithShape="1">
          <a:blip r:embed="rId3">
            <a:alphaModFix/>
          </a:blip>
          <a:srcRect/>
          <a:stretch/>
        </p:blipFill>
        <p:spPr>
          <a:xfrm>
            <a:off x="4235099" y="4304100"/>
            <a:ext cx="673800" cy="839400"/>
          </a:xfrm>
          <a:prstGeom prst="rect">
            <a:avLst/>
          </a:prstGeom>
          <a:noFill/>
          <a:ln>
            <a:noFill/>
          </a:ln>
        </p:spPr>
      </p:pic>
      <p:sp>
        <p:nvSpPr>
          <p:cNvPr id="5" name="Slide Number Placeholder 10">
            <a:extLst>
              <a:ext uri="{FF2B5EF4-FFF2-40B4-BE49-F238E27FC236}">
                <a16:creationId xmlns:a16="http://schemas.microsoft.com/office/drawing/2014/main" id="{1B8F1702-792C-4637-A167-51F3B48C69B7}"/>
              </a:ext>
            </a:extLst>
          </p:cNvPr>
          <p:cNvSpPr txBox="1">
            <a:spLocks/>
          </p:cNvSpPr>
          <p:nvPr/>
        </p:nvSpPr>
        <p:spPr>
          <a:xfrm>
            <a:off x="7478628" y="4780203"/>
            <a:ext cx="1262457" cy="27384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defTabSz="685800">
              <a:buClrTx/>
              <a:defRPr/>
            </a:pPr>
            <a:fld id="{25AFEA32-29CA-4500-92AF-A0C955316540}" type="slidenum">
              <a:rPr lang="en-US" kern="1200" smtClean="0">
                <a:solidFill>
                  <a:schemeClr val="bg1"/>
                </a:solidFill>
                <a:latin typeface="Franklin Gothic Book" panose="020B0503020102020204" pitchFamily="34" charset="0"/>
                <a:ea typeface="+mn-ea"/>
                <a:cs typeface="+mn-cs"/>
              </a:rPr>
              <a:pPr defTabSz="685800">
                <a:buClrTx/>
                <a:defRPr/>
              </a:pPr>
              <a:t>4</a:t>
            </a:fld>
            <a:endParaRPr lang="en-US" kern="1200" dirty="0">
              <a:solidFill>
                <a:schemeClr val="bg1"/>
              </a:solidFill>
              <a:latin typeface="Franklin Gothic Book" panose="020B0503020102020204" pitchFamily="34" charset="0"/>
              <a:ea typeface="+mn-ea"/>
              <a:cs typeface="+mn-cs"/>
            </a:endParaRPr>
          </a:p>
        </p:txBody>
      </p:sp>
    </p:spTree>
    <p:extLst>
      <p:ext uri="{BB962C8B-B14F-4D97-AF65-F5344CB8AC3E}">
        <p14:creationId xmlns:p14="http://schemas.microsoft.com/office/powerpoint/2010/main" val="3120317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657121" y="232250"/>
            <a:ext cx="7794600" cy="4500900"/>
          </a:xfrm>
          <a:prstGeom prst="rect">
            <a:avLst/>
          </a:prstGeom>
          <a:noFill/>
          <a:ln>
            <a:noFill/>
          </a:ln>
        </p:spPr>
        <p:txBody>
          <a:bodyPr spcFirstLastPara="1" wrap="square" lIns="91425" tIns="91425" rIns="91425" bIns="91425" anchor="ctr" anchorCtr="0">
            <a:noAutofit/>
          </a:bodyPr>
          <a:lstStyle/>
          <a:p>
            <a:pPr marL="0" lvl="0" indent="0" algn="ctr" rtl="0">
              <a:lnSpc>
                <a:spcPct val="95000"/>
              </a:lnSpc>
              <a:spcBef>
                <a:spcPts val="0"/>
              </a:spcBef>
              <a:spcAft>
                <a:spcPts val="0"/>
              </a:spcAft>
              <a:buSzPts val="1100"/>
              <a:buNone/>
            </a:pPr>
            <a:r>
              <a:rPr lang="en-US" sz="4000" dirty="0">
                <a:solidFill>
                  <a:srgbClr val="936F38"/>
                </a:solidFill>
                <a:latin typeface="Public Sans"/>
                <a:ea typeface="Public Sans"/>
                <a:cs typeface="Public Sans"/>
                <a:sym typeface="Public Sans"/>
              </a:rPr>
              <a:t>Site launches</a:t>
            </a:r>
            <a:endParaRPr sz="4000" dirty="0">
              <a:solidFill>
                <a:srgbClr val="936F38"/>
              </a:solidFill>
              <a:latin typeface="Public Sans"/>
              <a:ea typeface="Public Sans"/>
              <a:cs typeface="Public Sans"/>
              <a:sym typeface="Public Sans"/>
            </a:endParaRPr>
          </a:p>
        </p:txBody>
      </p:sp>
      <p:sp>
        <p:nvSpPr>
          <p:cNvPr id="99" name="Google Shape;99;p5"/>
          <p:cNvSpPr txBox="1">
            <a:spLocks noGrp="1"/>
          </p:cNvSpPr>
          <p:nvPr>
            <p:ph type="sldNum" idx="12"/>
          </p:nvPr>
        </p:nvSpPr>
        <p:spPr>
          <a:xfrm>
            <a:off x="6860722" y="4767263"/>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5</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6"/>
          <p:cNvSpPr txBox="1">
            <a:spLocks noGrp="1"/>
          </p:cNvSpPr>
          <p:nvPr>
            <p:ph type="title" idx="4294967295"/>
          </p:nvPr>
        </p:nvSpPr>
        <p:spPr>
          <a:xfrm>
            <a:off x="3375498" y="170421"/>
            <a:ext cx="5338517" cy="794545"/>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US" sz="2000" dirty="0">
                <a:solidFill>
                  <a:srgbClr val="936F38"/>
                </a:solidFill>
                <a:latin typeface="Public Sans"/>
                <a:ea typeface="Public Sans"/>
                <a:cs typeface="Public Sans"/>
                <a:sym typeface="Public Sans"/>
              </a:rPr>
              <a:t>National Artificial Intelligence Initiative</a:t>
            </a:r>
            <a:endParaRPr sz="2000" dirty="0">
              <a:solidFill>
                <a:srgbClr val="936F38"/>
              </a:solidFill>
              <a:latin typeface="Public Sans"/>
              <a:ea typeface="Public Sans"/>
              <a:cs typeface="Public Sans"/>
              <a:sym typeface="Public Sans"/>
            </a:endParaRPr>
          </a:p>
        </p:txBody>
      </p:sp>
      <p:sp>
        <p:nvSpPr>
          <p:cNvPr id="105" name="Google Shape;105;p6"/>
          <p:cNvSpPr txBox="1">
            <a:spLocks noGrp="1"/>
          </p:cNvSpPr>
          <p:nvPr>
            <p:ph type="body" idx="4294967295"/>
          </p:nvPr>
        </p:nvSpPr>
        <p:spPr>
          <a:xfrm>
            <a:off x="427859" y="353384"/>
            <a:ext cx="3719598" cy="448500"/>
          </a:xfrm>
          <a:prstGeom prst="rect">
            <a:avLst/>
          </a:prstGeom>
          <a:noFill/>
          <a:ln>
            <a:noFill/>
          </a:ln>
        </p:spPr>
        <p:txBody>
          <a:bodyPr spcFirstLastPara="1" wrap="square" lIns="91425" tIns="91425" rIns="91425" bIns="91425" anchor="ctr" anchorCtr="0">
            <a:noAutofit/>
          </a:bodyPr>
          <a:lstStyle/>
          <a:p>
            <a:pPr marL="0" lvl="0" indent="0" algn="l" rtl="0">
              <a:lnSpc>
                <a:spcPct val="95000"/>
              </a:lnSpc>
              <a:spcBef>
                <a:spcPts val="0"/>
              </a:spcBef>
              <a:spcAft>
                <a:spcPts val="0"/>
              </a:spcAft>
              <a:buSzPts val="1800"/>
              <a:buNone/>
            </a:pPr>
            <a:r>
              <a:rPr lang="en-US" sz="2400" b="1" dirty="0" err="1">
                <a:solidFill>
                  <a:srgbClr val="936F38"/>
                </a:solidFill>
              </a:rPr>
              <a:t>a</a:t>
            </a:r>
            <a:r>
              <a:rPr lang="en-US" sz="2400" b="1" dirty="0" err="1">
                <a:solidFill>
                  <a:srgbClr val="936F38"/>
                </a:solidFill>
                <a:latin typeface="Public Sans"/>
                <a:ea typeface="Public Sans"/>
                <a:cs typeface="Public Sans"/>
                <a:sym typeface="Public Sans"/>
              </a:rPr>
              <a:t>i.gov</a:t>
            </a:r>
            <a:endParaRPr sz="2400" b="1" dirty="0">
              <a:solidFill>
                <a:srgbClr val="936F38"/>
              </a:solidFill>
              <a:latin typeface="Public Sans"/>
              <a:ea typeface="Public Sans"/>
              <a:cs typeface="Public Sans"/>
              <a:sym typeface="Public Sans"/>
            </a:endParaRPr>
          </a:p>
        </p:txBody>
      </p:sp>
      <p:pic>
        <p:nvPicPr>
          <p:cNvPr id="106" name="Google Shape;106;p6" descr="thre ai.gov homepage shows a gleaming network of nodes with the words National Artificial Intelligence Initiative"/>
          <p:cNvPicPr preferRelativeResize="0"/>
          <p:nvPr/>
        </p:nvPicPr>
        <p:blipFill>
          <a:blip r:embed="rId3"/>
          <a:srcRect/>
          <a:stretch/>
        </p:blipFill>
        <p:spPr>
          <a:xfrm>
            <a:off x="504836" y="1109712"/>
            <a:ext cx="8134328" cy="4033787"/>
          </a:xfrm>
          <a:prstGeom prst="rect">
            <a:avLst/>
          </a:prstGeom>
          <a:noFill/>
          <a:ln>
            <a:noFill/>
          </a:ln>
        </p:spPr>
      </p:pic>
      <p:sp>
        <p:nvSpPr>
          <p:cNvPr id="107" name="Google Shape;107;p6"/>
          <p:cNvSpPr txBox="1">
            <a:spLocks noGrp="1"/>
          </p:cNvSpPr>
          <p:nvPr>
            <p:ph type="sldNum" idx="12"/>
          </p:nvPr>
        </p:nvSpPr>
        <p:spPr>
          <a:xfrm>
            <a:off x="6909813" y="4774379"/>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6</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7"/>
          <p:cNvSpPr txBox="1">
            <a:spLocks noGrp="1"/>
          </p:cNvSpPr>
          <p:nvPr>
            <p:ph type="title" idx="4294967295"/>
          </p:nvPr>
        </p:nvSpPr>
        <p:spPr>
          <a:xfrm>
            <a:off x="4922196" y="170421"/>
            <a:ext cx="3791819" cy="794545"/>
          </a:xfrm>
          <a:prstGeom prst="rect">
            <a:avLst/>
          </a:prstGeom>
          <a:noFill/>
          <a:ln>
            <a:noFill/>
          </a:ln>
        </p:spPr>
        <p:txBody>
          <a:bodyPr spcFirstLastPara="1" wrap="square" lIns="91425" tIns="91425" rIns="91425" bIns="91425" anchor="ctr" anchorCtr="0">
            <a:noAutofit/>
          </a:bodyPr>
          <a:lstStyle/>
          <a:p>
            <a:pPr lvl="0" algn="r"/>
            <a:r>
              <a:rPr lang="en-US" sz="2000" dirty="0">
                <a:solidFill>
                  <a:srgbClr val="936F38"/>
                </a:solidFill>
              </a:rPr>
              <a:t>Safer Federal Workforce </a:t>
            </a:r>
            <a:br>
              <a:rPr lang="en-US" sz="2000" dirty="0">
                <a:solidFill>
                  <a:srgbClr val="936F38"/>
                </a:solidFill>
              </a:rPr>
            </a:br>
            <a:r>
              <a:rPr lang="en-US" sz="2000" dirty="0">
                <a:solidFill>
                  <a:srgbClr val="936F38"/>
                </a:solidFill>
              </a:rPr>
              <a:t>Task Force</a:t>
            </a:r>
            <a:endParaRPr sz="2000" dirty="0">
              <a:solidFill>
                <a:srgbClr val="936F38"/>
              </a:solidFill>
              <a:latin typeface="Public Sans"/>
              <a:ea typeface="Public Sans"/>
              <a:cs typeface="Public Sans"/>
              <a:sym typeface="Public Sans"/>
            </a:endParaRPr>
          </a:p>
        </p:txBody>
      </p:sp>
      <p:sp>
        <p:nvSpPr>
          <p:cNvPr id="113" name="Google Shape;113;p7"/>
          <p:cNvSpPr txBox="1">
            <a:spLocks noGrp="1"/>
          </p:cNvSpPr>
          <p:nvPr>
            <p:ph type="body" idx="4294967295"/>
          </p:nvPr>
        </p:nvSpPr>
        <p:spPr>
          <a:xfrm>
            <a:off x="427858" y="353384"/>
            <a:ext cx="4144141" cy="448500"/>
          </a:xfrm>
          <a:prstGeom prst="rect">
            <a:avLst/>
          </a:prstGeom>
          <a:noFill/>
          <a:ln>
            <a:noFill/>
          </a:ln>
        </p:spPr>
        <p:txBody>
          <a:bodyPr spcFirstLastPara="1" wrap="square" lIns="91425" tIns="91425" rIns="91425" bIns="91425" anchor="ctr" anchorCtr="0">
            <a:noAutofit/>
          </a:bodyPr>
          <a:lstStyle/>
          <a:p>
            <a:pPr marL="0" lvl="0" indent="0">
              <a:lnSpc>
                <a:spcPct val="95000"/>
              </a:lnSpc>
              <a:buNone/>
            </a:pPr>
            <a:r>
              <a:rPr lang="en-US" sz="2400" b="1" dirty="0" err="1">
                <a:solidFill>
                  <a:srgbClr val="936F38"/>
                </a:solidFill>
              </a:rPr>
              <a:t>saferfederalworkforce.gov</a:t>
            </a:r>
            <a:endParaRPr sz="2400" b="1" dirty="0">
              <a:solidFill>
                <a:srgbClr val="936F38"/>
              </a:solidFill>
              <a:latin typeface="Public Sans"/>
              <a:ea typeface="Public Sans"/>
              <a:cs typeface="Public Sans"/>
              <a:sym typeface="Public Sans"/>
            </a:endParaRPr>
          </a:p>
        </p:txBody>
      </p:sp>
      <p:pic>
        <p:nvPicPr>
          <p:cNvPr id="114" name="Google Shape;114;p7" descr="This Safer Federal Workforce homepage shows bright blues and reds, a photo of two employees wearing masks, and the words &quot;Creating a safer federal workforce: A response to COVID-19&quot; ."/>
          <p:cNvPicPr preferRelativeResize="0"/>
          <p:nvPr/>
        </p:nvPicPr>
        <p:blipFill>
          <a:blip r:embed="rId3"/>
          <a:srcRect/>
          <a:stretch/>
        </p:blipFill>
        <p:spPr>
          <a:xfrm>
            <a:off x="504836" y="1109712"/>
            <a:ext cx="8134328" cy="4033787"/>
          </a:xfrm>
          <a:prstGeom prst="rect">
            <a:avLst/>
          </a:prstGeom>
          <a:noFill/>
          <a:ln>
            <a:noFill/>
          </a:ln>
        </p:spPr>
      </p:pic>
      <p:sp>
        <p:nvSpPr>
          <p:cNvPr id="115" name="Google Shape;115;p7"/>
          <p:cNvSpPr txBox="1">
            <a:spLocks noGrp="1"/>
          </p:cNvSpPr>
          <p:nvPr>
            <p:ph type="sldNum" idx="12"/>
          </p:nvPr>
        </p:nvSpPr>
        <p:spPr>
          <a:xfrm>
            <a:off x="6909813" y="4774379"/>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7</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8"/>
          <p:cNvSpPr txBox="1">
            <a:spLocks noGrp="1"/>
          </p:cNvSpPr>
          <p:nvPr>
            <p:ph type="title" idx="4294967295"/>
          </p:nvPr>
        </p:nvSpPr>
        <p:spPr>
          <a:xfrm>
            <a:off x="2777924" y="170421"/>
            <a:ext cx="5936091" cy="794545"/>
          </a:xfrm>
          <a:prstGeom prst="rect">
            <a:avLst/>
          </a:prstGeom>
          <a:noFill/>
          <a:ln>
            <a:noFill/>
          </a:ln>
        </p:spPr>
        <p:txBody>
          <a:bodyPr spcFirstLastPara="1" wrap="square" lIns="91425" tIns="91425" rIns="91425" bIns="91425" anchor="ctr" anchorCtr="0">
            <a:noAutofit/>
          </a:bodyPr>
          <a:lstStyle/>
          <a:p>
            <a:pPr lvl="0" algn="r"/>
            <a:r>
              <a:rPr lang="en-US" sz="2000" dirty="0">
                <a:solidFill>
                  <a:srgbClr val="936F38"/>
                </a:solidFill>
              </a:rPr>
              <a:t>International Alzheimer’s and Related Dementias Research Portfolio</a:t>
            </a:r>
            <a:endParaRPr sz="2000" dirty="0">
              <a:solidFill>
                <a:srgbClr val="936F38"/>
              </a:solidFill>
              <a:latin typeface="Public Sans"/>
              <a:ea typeface="Public Sans"/>
              <a:cs typeface="Public Sans"/>
              <a:sym typeface="Public Sans"/>
            </a:endParaRPr>
          </a:p>
        </p:txBody>
      </p:sp>
      <p:sp>
        <p:nvSpPr>
          <p:cNvPr id="121" name="Google Shape;121;p8"/>
          <p:cNvSpPr txBox="1">
            <a:spLocks noGrp="1"/>
          </p:cNvSpPr>
          <p:nvPr>
            <p:ph type="body" idx="4294967295"/>
          </p:nvPr>
        </p:nvSpPr>
        <p:spPr>
          <a:xfrm>
            <a:off x="427859" y="353384"/>
            <a:ext cx="3719598" cy="448500"/>
          </a:xfrm>
          <a:prstGeom prst="rect">
            <a:avLst/>
          </a:prstGeom>
          <a:noFill/>
          <a:ln>
            <a:noFill/>
          </a:ln>
        </p:spPr>
        <p:txBody>
          <a:bodyPr spcFirstLastPara="1" wrap="square" lIns="91425" tIns="91425" rIns="91425" bIns="91425" anchor="ctr" anchorCtr="0">
            <a:noAutofit/>
          </a:bodyPr>
          <a:lstStyle/>
          <a:p>
            <a:pPr marL="0" lvl="0" indent="0">
              <a:lnSpc>
                <a:spcPct val="95000"/>
              </a:lnSpc>
              <a:buNone/>
            </a:pPr>
            <a:r>
              <a:rPr lang="en-US" sz="2400" b="1" dirty="0" err="1">
                <a:solidFill>
                  <a:srgbClr val="936F38"/>
                </a:solidFill>
              </a:rPr>
              <a:t>iadrp.nia.nih.gov</a:t>
            </a:r>
            <a:endParaRPr sz="2400" b="1" dirty="0">
              <a:solidFill>
                <a:srgbClr val="936F38"/>
              </a:solidFill>
              <a:latin typeface="Public Sans"/>
              <a:ea typeface="Public Sans"/>
              <a:cs typeface="Public Sans"/>
              <a:sym typeface="Public Sans"/>
            </a:endParaRPr>
          </a:p>
        </p:txBody>
      </p:sp>
      <p:pic>
        <p:nvPicPr>
          <p:cNvPr id="122" name="Google Shape;122;p8" descr="The Alzheimer’s and Related Dementias Research Portfolio homepage shows green button, a large search bar, and a full-page image of neurons"/>
          <p:cNvPicPr preferRelativeResize="0"/>
          <p:nvPr/>
        </p:nvPicPr>
        <p:blipFill>
          <a:blip r:embed="rId3"/>
          <a:srcRect/>
          <a:stretch/>
        </p:blipFill>
        <p:spPr>
          <a:xfrm>
            <a:off x="504836" y="1109712"/>
            <a:ext cx="8134328" cy="4033787"/>
          </a:xfrm>
          <a:prstGeom prst="rect">
            <a:avLst/>
          </a:prstGeom>
          <a:noFill/>
          <a:ln>
            <a:noFill/>
          </a:ln>
        </p:spPr>
      </p:pic>
      <p:sp>
        <p:nvSpPr>
          <p:cNvPr id="123" name="Google Shape;123;p8"/>
          <p:cNvSpPr txBox="1">
            <a:spLocks noGrp="1"/>
          </p:cNvSpPr>
          <p:nvPr>
            <p:ph type="sldNum" idx="12"/>
          </p:nvPr>
        </p:nvSpPr>
        <p:spPr>
          <a:xfrm>
            <a:off x="6909813" y="4774379"/>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8</a:t>
            </a:fld>
            <a:endParaRPr>
              <a:solidFill>
                <a:schemeClr val="lt1"/>
              </a:solidFill>
              <a:latin typeface="Libre Franklin"/>
              <a:ea typeface="Libre Franklin"/>
              <a:cs typeface="Libre Franklin"/>
              <a:sym typeface="Libre Frankli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8"/>
          <p:cNvSpPr txBox="1">
            <a:spLocks noGrp="1"/>
          </p:cNvSpPr>
          <p:nvPr>
            <p:ph type="title" idx="4294967295"/>
          </p:nvPr>
        </p:nvSpPr>
        <p:spPr>
          <a:xfrm>
            <a:off x="423611" y="612411"/>
            <a:ext cx="5936091" cy="273845"/>
          </a:xfrm>
          <a:prstGeom prst="rect">
            <a:avLst/>
          </a:prstGeom>
          <a:noFill/>
          <a:ln>
            <a:noFill/>
          </a:ln>
        </p:spPr>
        <p:txBody>
          <a:bodyPr spcFirstLastPara="1" wrap="square" lIns="91425" tIns="91425" rIns="91425" bIns="91425" anchor="ctr" anchorCtr="0">
            <a:noAutofit/>
          </a:bodyPr>
          <a:lstStyle/>
          <a:p>
            <a:pPr lvl="0"/>
            <a:r>
              <a:rPr lang="en-US" sz="2400" b="1" dirty="0" err="1">
                <a:solidFill>
                  <a:srgbClr val="936F38"/>
                </a:solidFill>
                <a:latin typeface="Public Sans" pitchFamily="2" charset="77"/>
              </a:rPr>
              <a:t>apprenticeship.gov</a:t>
            </a:r>
            <a:br>
              <a:rPr lang="en-US" sz="2400" b="1" dirty="0">
                <a:solidFill>
                  <a:srgbClr val="936F38"/>
                </a:solidFill>
                <a:latin typeface="Public Sans" pitchFamily="2" charset="77"/>
              </a:rPr>
            </a:br>
            <a:endParaRPr lang="en-US" sz="2400" b="1" dirty="0">
              <a:solidFill>
                <a:srgbClr val="936F38"/>
              </a:solidFill>
              <a:latin typeface="Public Sans" pitchFamily="2" charset="77"/>
            </a:endParaRPr>
          </a:p>
        </p:txBody>
      </p:sp>
      <p:sp>
        <p:nvSpPr>
          <p:cNvPr id="123" name="Google Shape;123;p8"/>
          <p:cNvSpPr txBox="1">
            <a:spLocks noGrp="1"/>
          </p:cNvSpPr>
          <p:nvPr>
            <p:ph type="sldNum" idx="12"/>
          </p:nvPr>
        </p:nvSpPr>
        <p:spPr>
          <a:xfrm>
            <a:off x="6909813" y="4774379"/>
            <a:ext cx="2057400" cy="273844"/>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lt1"/>
              </a:buClr>
              <a:buSzPts val="1000"/>
              <a:buNone/>
            </a:pPr>
            <a:fld id="{00000000-1234-1234-1234-123412341234}" type="slidenum">
              <a:rPr lang="en-US">
                <a:solidFill>
                  <a:schemeClr val="lt1"/>
                </a:solidFill>
                <a:latin typeface="Libre Franklin"/>
                <a:ea typeface="Libre Franklin"/>
                <a:cs typeface="Libre Franklin"/>
                <a:sym typeface="Libre Franklin"/>
              </a:rPr>
              <a:t>9</a:t>
            </a:fld>
            <a:endParaRPr>
              <a:solidFill>
                <a:schemeClr val="lt1"/>
              </a:solidFill>
              <a:latin typeface="Libre Franklin"/>
              <a:ea typeface="Libre Franklin"/>
              <a:cs typeface="Libre Franklin"/>
              <a:sym typeface="Libre Franklin"/>
            </a:endParaRPr>
          </a:p>
        </p:txBody>
      </p:sp>
      <p:pic>
        <p:nvPicPr>
          <p:cNvPr id="6" name="Google Shape;130;p9" descr="This apprenticeship.gov homepage shows a clean image for a modern conference room, and a gray text area that reads &quot;Call for nominations&quot;.">
            <a:extLst>
              <a:ext uri="{FF2B5EF4-FFF2-40B4-BE49-F238E27FC236}">
                <a16:creationId xmlns:a16="http://schemas.microsoft.com/office/drawing/2014/main" id="{0FFBB458-FC51-2343-87D4-1457122AF590}"/>
              </a:ext>
            </a:extLst>
          </p:cNvPr>
          <p:cNvPicPr preferRelativeResize="0"/>
          <p:nvPr/>
        </p:nvPicPr>
        <p:blipFill>
          <a:blip r:embed="rId3"/>
          <a:srcRect/>
          <a:stretch/>
        </p:blipFill>
        <p:spPr>
          <a:xfrm>
            <a:off x="504836" y="1109712"/>
            <a:ext cx="8134328" cy="4033787"/>
          </a:xfrm>
          <a:prstGeom prst="rect">
            <a:avLst/>
          </a:prstGeom>
          <a:noFill/>
          <a:ln>
            <a:noFill/>
          </a:ln>
        </p:spPr>
      </p:pic>
    </p:spTree>
    <p:extLst>
      <p:ext uri="{BB962C8B-B14F-4D97-AF65-F5344CB8AC3E}">
        <p14:creationId xmlns:p14="http://schemas.microsoft.com/office/powerpoint/2010/main" val="806880415"/>
      </p:ext>
    </p:extLst>
  </p:cSld>
  <p:clrMapOvr>
    <a:masterClrMapping/>
  </p:clrMapOvr>
</p:sld>
</file>

<file path=ppt/theme/theme1.xml><?xml version="1.0" encoding="utf-8"?>
<a:theme xmlns:a="http://schemas.openxmlformats.org/drawingml/2006/main" name="USWD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ster Cover Slide">
  <a:themeElements>
    <a:clrScheme name="Custom 3">
      <a:dk1>
        <a:srgbClr val="000000"/>
      </a:dk1>
      <a:lt1>
        <a:srgbClr val="FFFFFF"/>
      </a:lt1>
      <a:dk2>
        <a:srgbClr val="0023A0"/>
      </a:dk2>
      <a:lt2>
        <a:srgbClr val="B2B2B2"/>
      </a:lt2>
      <a:accent1>
        <a:srgbClr val="667BC6"/>
      </a:accent1>
      <a:accent2>
        <a:srgbClr val="B2BDE3"/>
      </a:accent2>
      <a:accent3>
        <a:srgbClr val="FFFFFF"/>
      </a:accent3>
      <a:accent4>
        <a:srgbClr val="000000"/>
      </a:accent4>
      <a:accent5>
        <a:srgbClr val="B8BFDF"/>
      </a:accent5>
      <a:accent6>
        <a:srgbClr val="A1ABCE"/>
      </a:accent6>
      <a:hlink>
        <a:srgbClr val="0432FF"/>
      </a:hlink>
      <a:folHlink>
        <a:srgbClr val="0432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3337</TotalTime>
  <Words>3429</Words>
  <Application>Microsoft Macintosh PowerPoint</Application>
  <PresentationFormat>On-screen Show (16:9)</PresentationFormat>
  <Paragraphs>241</Paragraphs>
  <Slides>39</Slides>
  <Notes>39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39</vt:i4>
      </vt:variant>
    </vt:vector>
  </HeadingPairs>
  <TitlesOfParts>
    <vt:vector size="51" baseType="lpstr">
      <vt:lpstr>Arial</vt:lpstr>
      <vt:lpstr>Public Sans ExtraLight</vt:lpstr>
      <vt:lpstr>Helvetica Neue</vt:lpstr>
      <vt:lpstr>Apple Chancery</vt:lpstr>
      <vt:lpstr>Public Sans Thin</vt:lpstr>
      <vt:lpstr>Libre Franklin</vt:lpstr>
      <vt:lpstr>Public Sans Light</vt:lpstr>
      <vt:lpstr>Public Sans</vt:lpstr>
      <vt:lpstr>Calibri</vt:lpstr>
      <vt:lpstr>Franklin Gothic Book</vt:lpstr>
      <vt:lpstr>USWDS</vt:lpstr>
      <vt:lpstr>Master Cover Slide</vt:lpstr>
      <vt:lpstr>USWDS Monthly Call May 2021</vt:lpstr>
      <vt:lpstr>Hi! Thanks for being here!</vt:lpstr>
      <vt:lpstr>A quick poll  How well do you understand the Paperwork Reduction Act?</vt:lpstr>
      <vt:lpstr>Agenda Site launches Global Accessibility Awareness Day USWDS and Accessibility Q&amp;A </vt:lpstr>
      <vt:lpstr>Site launches</vt:lpstr>
      <vt:lpstr>National Artificial Intelligence Initiative</vt:lpstr>
      <vt:lpstr>Safer Federal Workforce  Task Force</vt:lpstr>
      <vt:lpstr>International Alzheimer’s and Related Dementias Research Portfolio</vt:lpstr>
      <vt:lpstr>apprenticeship.gov </vt:lpstr>
      <vt:lpstr>VA Office of Accountability and Whistleblower Protection</vt:lpstr>
      <vt:lpstr>Great work!</vt:lpstr>
      <vt:lpstr>Global Accessibility Awareness Day</vt:lpstr>
      <vt:lpstr>Video</vt:lpstr>
      <vt:lpstr>USWDS and Accessibility</vt:lpstr>
      <vt:lpstr>How do we think about accessibility from the start?</vt:lpstr>
      <vt:lpstr>Usability for all abilities.</vt:lpstr>
      <vt:lpstr>Accessibility isn’t just for someone else.</vt:lpstr>
      <vt:lpstr>Section 508 and WCAG</vt:lpstr>
      <vt:lpstr>Perceivable Operable Understandable Robust</vt:lpstr>
      <vt:lpstr>What needs do these requirements address?</vt:lpstr>
      <vt:lpstr>Blind users</vt:lpstr>
      <vt:lpstr>Limited-vision users</vt:lpstr>
      <vt:lpstr>Deaf users</vt:lpstr>
      <vt:lpstr>Limited-mobility users</vt:lpstr>
      <vt:lpstr>Sensory-sensitive users</vt:lpstr>
      <vt:lpstr>This is not a comprehensive list.</vt:lpstr>
      <vt:lpstr>What does USWDS do to support accessible products?</vt:lpstr>
      <vt:lpstr>Deliver individual components built to conform to WCAG 2.1 (1 of 2)</vt:lpstr>
      <vt:lpstr>Deliver individual components built to conform to WCAG 2.1 (2 of 2)</vt:lpstr>
      <vt:lpstr>Provide guidance on how to implement our components accessibly</vt:lpstr>
      <vt:lpstr>Include accessibility-focused tools to build new functionality</vt:lpstr>
      <vt:lpstr>Feature smart settings that allow accessible customization with minimal custom code</vt:lpstr>
      <vt:lpstr>Make accessibility one of our core design principles</vt:lpstr>
      <vt:lpstr>What we do only gets your product part of the way there</vt:lpstr>
      <vt:lpstr>Today We’re publishing updated accessibility resources</vt:lpstr>
      <vt:lpstr>Focus on the really key stuff</vt:lpstr>
      <vt:lpstr>Thank you.</vt:lpstr>
      <vt:lpstr>Q&amp;A</vt:lpstr>
      <vt:lpstr>Next month</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USWDS Monthly Call April 2021</dc:title>
  <dc:subject/>
  <dc:creator/>
  <cp:keywords/>
  <dc:description/>
  <cp:lastModifiedBy>Microsoft Office User</cp:lastModifiedBy>
  <cp:revision>39</cp:revision>
  <dcterms:modified xsi:type="dcterms:W3CDTF">2021-05-19T20:25:19Z</dcterms:modified>
  <cp:category/>
</cp:coreProperties>
</file>